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88" r:id="rId2"/>
    <p:sldId id="289" r:id="rId3"/>
    <p:sldId id="256" r:id="rId4"/>
    <p:sldId id="257" r:id="rId5"/>
    <p:sldId id="259" r:id="rId6"/>
    <p:sldId id="260" r:id="rId7"/>
    <p:sldId id="287" r:id="rId8"/>
    <p:sldId id="285" r:id="rId9"/>
    <p:sldId id="261" r:id="rId10"/>
    <p:sldId id="262" r:id="rId11"/>
    <p:sldId id="263" r:id="rId12"/>
    <p:sldId id="264" r:id="rId13"/>
    <p:sldId id="276" r:id="rId14"/>
    <p:sldId id="258" r:id="rId15"/>
    <p:sldId id="290" r:id="rId16"/>
    <p:sldId id="265" r:id="rId17"/>
    <p:sldId id="266" r:id="rId18"/>
    <p:sldId id="267" r:id="rId19"/>
    <p:sldId id="270" r:id="rId20"/>
    <p:sldId id="277" r:id="rId21"/>
    <p:sldId id="278" r:id="rId22"/>
    <p:sldId id="292" r:id="rId23"/>
    <p:sldId id="268" r:id="rId24"/>
    <p:sldId id="291" r:id="rId25"/>
    <p:sldId id="286" r:id="rId26"/>
    <p:sldId id="273" r:id="rId27"/>
    <p:sldId id="272" r:id="rId28"/>
    <p:sldId id="275" r:id="rId29"/>
    <p:sldId id="271" r:id="rId30"/>
    <p:sldId id="274" r:id="rId31"/>
    <p:sldId id="282" r:id="rId32"/>
    <p:sldId id="283" r:id="rId33"/>
    <p:sldId id="284" r:id="rId34"/>
    <p:sldId id="295" r:id="rId35"/>
    <p:sldId id="296" r:id="rId36"/>
    <p:sldId id="294" r:id="rId37"/>
    <p:sldId id="297"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7778" autoAdjust="0"/>
  </p:normalViewPr>
  <p:slideViewPr>
    <p:cSldViewPr>
      <p:cViewPr varScale="1">
        <p:scale>
          <a:sx n="74" d="100"/>
          <a:sy n="74" d="100"/>
        </p:scale>
        <p:origin x="-3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A1754-C284-46AE-974C-5D5274E36CF8}" type="datetimeFigureOut">
              <a:rPr lang="en-US" smtClean="0"/>
              <a:pPr/>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8D992-2653-49D4-B39B-5D2D4FC3C3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8D992-2653-49D4-B39B-5D2D4FC3C31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Freetype</a:t>
            </a:r>
            <a:r>
              <a:rPr lang="en-US" dirty="0" smtClean="0"/>
              <a:t> is</a:t>
            </a:r>
            <a:r>
              <a:rPr lang="en-US" baseline="0" dirty="0" smtClean="0"/>
              <a:t> for the font rendering</a:t>
            </a:r>
          </a:p>
          <a:p>
            <a:r>
              <a:rPr lang="en-US" baseline="0" dirty="0" smtClean="0"/>
              <a:t>Surface manager for pixel rendering</a:t>
            </a:r>
          </a:p>
          <a:p>
            <a:r>
              <a:rPr lang="en-US" baseline="0" dirty="0" smtClean="0"/>
              <a:t>Media framework</a:t>
            </a:r>
            <a:endParaRPr lang="en-US" dirty="0"/>
          </a:p>
        </p:txBody>
      </p:sp>
      <p:sp>
        <p:nvSpPr>
          <p:cNvPr id="4" name="Slide Number Placeholder 3"/>
          <p:cNvSpPr>
            <a:spLocks noGrp="1"/>
          </p:cNvSpPr>
          <p:nvPr>
            <p:ph type="sldNum" sz="quarter" idx="10"/>
          </p:nvPr>
        </p:nvSpPr>
        <p:spPr/>
        <p:txBody>
          <a:bodyPr/>
          <a:lstStyle/>
          <a:p>
            <a:fld id="{A948D992-2653-49D4-B39B-5D2D4FC3C314}"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Collapse Keys </a:t>
            </a:r>
          </a:p>
          <a:p>
            <a:r>
              <a:rPr lang="en-US" dirty="0" smtClean="0"/>
              <a:t>•  Latest message replaces older ones with same key </a:t>
            </a:r>
          </a:p>
          <a:p>
            <a:r>
              <a:rPr lang="en-US" dirty="0" smtClean="0"/>
              <a:t>•  Avoids message explosion for offline device </a:t>
            </a:r>
          </a:p>
          <a:p>
            <a:r>
              <a:rPr lang="en-US" dirty="0" smtClean="0"/>
              <a:t>•  App may use multiple collapse keys </a:t>
            </a:r>
          </a:p>
          <a:p>
            <a:r>
              <a:rPr lang="en-US" dirty="0" smtClean="0"/>
              <a:t>–  Correspond to “feed” app will fetch </a:t>
            </a:r>
          </a:p>
          <a:p>
            <a:r>
              <a:rPr lang="en-US" dirty="0" smtClean="0"/>
              <a:t>–  Max of four in flight (per device) </a:t>
            </a:r>
          </a:p>
          <a:p>
            <a:r>
              <a:rPr lang="en-US" dirty="0" smtClean="0"/>
              <a:t>•  State should be in app server, not in message </a:t>
            </a:r>
          </a:p>
          <a:p>
            <a:r>
              <a:rPr lang="en-US" dirty="0" smtClean="0"/>
              <a:t>–  Tell app when it should fetch data</a:t>
            </a:r>
            <a:endParaRPr lang="en-US" dirty="0"/>
          </a:p>
        </p:txBody>
      </p:sp>
      <p:sp>
        <p:nvSpPr>
          <p:cNvPr id="4" name="Slide Number Placeholder 3"/>
          <p:cNvSpPr>
            <a:spLocks noGrp="1"/>
          </p:cNvSpPr>
          <p:nvPr>
            <p:ph type="sldNum" sz="quarter" idx="10"/>
          </p:nvPr>
        </p:nvSpPr>
        <p:spPr/>
        <p:txBody>
          <a:bodyPr/>
          <a:lstStyle/>
          <a:p>
            <a:fld id="{A948D992-2653-49D4-B39B-5D2D4FC3C314}"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 Encoder framework in </a:t>
            </a:r>
            <a:r>
              <a:rPr lang="en-US" sz="1200" kern="1200" dirty="0" err="1" smtClean="0">
                <a:solidFill>
                  <a:schemeClr val="tx1"/>
                </a:solidFill>
                <a:latin typeface="+mn-lt"/>
                <a:ea typeface="+mn-ea"/>
                <a:cs typeface="+mn-cs"/>
              </a:rPr>
              <a:t>StageFright</a:t>
            </a:r>
            <a:r>
              <a:rPr lang="en-US" sz="1200" kern="1200" dirty="0" smtClean="0">
                <a:solidFill>
                  <a:schemeClr val="tx1"/>
                </a:solidFill>
                <a:latin typeface="+mn-lt"/>
                <a:ea typeface="+mn-ea"/>
                <a:cs typeface="+mn-cs"/>
              </a:rPr>
              <a:t> was not complete.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Integration of camera service to use OMX encoders.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3. Encoder output to RTP integration.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4. On the decoder side playing video was good. However the challenge was to feed RTP data to decoder. (Buffering issues)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5. Playback was for stage fright and for recording they use open core in 2.2.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6. JNI layer to make sure that the JAVA apps can use the underlying functionality. (Added new classes to handle this).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7. Lack of dual camera support in 2.2.</a:t>
            </a:r>
          </a:p>
          <a:p>
            <a:endParaRPr lang="en-US" dirty="0"/>
          </a:p>
        </p:txBody>
      </p:sp>
      <p:sp>
        <p:nvSpPr>
          <p:cNvPr id="4" name="Slide Number Placeholder 3"/>
          <p:cNvSpPr>
            <a:spLocks noGrp="1"/>
          </p:cNvSpPr>
          <p:nvPr>
            <p:ph type="sldNum" sz="quarter" idx="10"/>
          </p:nvPr>
        </p:nvSpPr>
        <p:spPr/>
        <p:txBody>
          <a:bodyPr/>
          <a:lstStyle/>
          <a:p>
            <a:fld id="{A948D992-2653-49D4-B39B-5D2D4FC3C314}"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8D992-2653-49D4-B39B-5D2D4FC3C314}"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10" descr="tree"/>
          <p:cNvPicPr>
            <a:picLocks noChangeAspect="1" noChangeArrowheads="1"/>
          </p:cNvPicPr>
          <p:nvPr/>
        </p:nvPicPr>
        <p:blipFill>
          <a:blip r:embed="rId2" cstate="print"/>
          <a:srcRect r="398"/>
          <a:stretch>
            <a:fillRect/>
          </a:stretch>
        </p:blipFill>
        <p:spPr bwMode="auto">
          <a:xfrm>
            <a:off x="0" y="-171450"/>
            <a:ext cx="9144000" cy="6977063"/>
          </a:xfrm>
          <a:prstGeom prst="rect">
            <a:avLst/>
          </a:prstGeom>
          <a:noFill/>
        </p:spPr>
      </p:pic>
      <p:sp>
        <p:nvSpPr>
          <p:cNvPr id="2" name="Title 1"/>
          <p:cNvSpPr>
            <a:spLocks noGrp="1"/>
          </p:cNvSpPr>
          <p:nvPr>
            <p:ph type="ctrTitle"/>
          </p:nvPr>
        </p:nvSpPr>
        <p:spPr>
          <a:xfrm>
            <a:off x="760040" y="3039095"/>
            <a:ext cx="7772400" cy="1470025"/>
          </a:xfrm>
        </p:spPr>
        <p:txBody>
          <a:bodyPr anchor="b"/>
          <a:lstStyle>
            <a:lvl1pPr algn="r">
              <a:defRPr sz="2800">
                <a:solidFill>
                  <a:schemeClr val="tx1"/>
                </a:solidFill>
              </a:defRPr>
            </a:lvl1pPr>
          </a:lstStyle>
          <a:p>
            <a:r>
              <a:rPr lang="en-US" smtClean="0"/>
              <a:t>Click to edit Master title style</a:t>
            </a:r>
            <a:endParaRPr lang="en-AU"/>
          </a:p>
        </p:txBody>
      </p:sp>
      <p:sp>
        <p:nvSpPr>
          <p:cNvPr id="3" name="Subtitle 2"/>
          <p:cNvSpPr>
            <a:spLocks noGrp="1"/>
          </p:cNvSpPr>
          <p:nvPr>
            <p:ph type="subTitle" idx="1"/>
          </p:nvPr>
        </p:nvSpPr>
        <p:spPr>
          <a:xfrm>
            <a:off x="2131640" y="4653136"/>
            <a:ext cx="6400800" cy="1752600"/>
          </a:xfrm>
        </p:spPr>
        <p:txBody>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9" name="Text Box 9"/>
          <p:cNvSpPr txBox="1">
            <a:spLocks noChangeArrowheads="1"/>
          </p:cNvSpPr>
          <p:nvPr/>
        </p:nvSpPr>
        <p:spPr bwMode="auto">
          <a:xfrm>
            <a:off x="0" y="6597650"/>
            <a:ext cx="9144000" cy="260350"/>
          </a:xfrm>
          <a:prstGeom prst="rect">
            <a:avLst/>
          </a:prstGeom>
          <a:solidFill>
            <a:srgbClr val="C61217"/>
          </a:solidFill>
          <a:ln w="12700" algn="ctr">
            <a:solidFill>
              <a:srgbClr val="AA0203"/>
            </a:solidFill>
            <a:miter lim="800000"/>
            <a:headEnd/>
            <a:tailEnd/>
          </a:ln>
        </p:spPr>
        <p:txBody>
          <a:bodyPr wrap="none" lIns="137160" anchor="ctr"/>
          <a:lstStyle/>
          <a:p>
            <a:pPr marL="342900" indent="-342900" algn="ctr"/>
            <a:r>
              <a:rPr lang="en-US" sz="800" dirty="0">
                <a:solidFill>
                  <a:schemeClr val="bg1"/>
                </a:solidFill>
                <a:latin typeface="Calibri" pitchFamily="34" charset="0"/>
              </a:rPr>
              <a:t>© 2010 MindTree Limited</a:t>
            </a:r>
          </a:p>
        </p:txBody>
      </p:sp>
      <p:pic>
        <p:nvPicPr>
          <p:cNvPr id="10" name="Picture 12" descr="MindTree New Logo"/>
          <p:cNvPicPr>
            <a:picLocks noChangeAspect="1" noChangeArrowheads="1"/>
          </p:cNvPicPr>
          <p:nvPr/>
        </p:nvPicPr>
        <p:blipFill>
          <a:blip r:embed="rId3" cstate="print"/>
          <a:srcRect/>
          <a:stretch>
            <a:fillRect/>
          </a:stretch>
        </p:blipFill>
        <p:spPr bwMode="auto">
          <a:xfrm>
            <a:off x="7678738" y="188913"/>
            <a:ext cx="1066800" cy="17430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reeform 7"/>
          <p:cNvSpPr/>
          <p:nvPr/>
        </p:nvSpPr>
        <p:spPr>
          <a:xfrm>
            <a:off x="6872288" y="333375"/>
            <a:ext cx="2271712" cy="43180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12" name="Picture 3"/>
          <p:cNvPicPr>
            <a:picLocks noChangeAspect="1" noChangeArrowheads="1"/>
          </p:cNvPicPr>
          <p:nvPr/>
        </p:nvPicPr>
        <p:blipFill>
          <a:blip r:embed="rId2" cstate="print"/>
          <a:srcRect b="20798"/>
          <a:stretch>
            <a:fillRect/>
          </a:stretch>
        </p:blipFill>
        <p:spPr bwMode="auto">
          <a:xfrm>
            <a:off x="0" y="-7928"/>
            <a:ext cx="9144000" cy="700088"/>
          </a:xfrm>
          <a:prstGeom prst="rect">
            <a:avLst/>
          </a:prstGeom>
          <a:noFill/>
          <a:ln w="9525">
            <a:noFill/>
            <a:miter lim="800000"/>
            <a:headEnd/>
            <a:tailEnd/>
          </a:ln>
        </p:spPr>
      </p:pic>
      <p:sp>
        <p:nvSpPr>
          <p:cNvPr id="14"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18" name="Title 1"/>
          <p:cNvSpPr>
            <a:spLocks noGrp="1"/>
          </p:cNvSpPr>
          <p:nvPr>
            <p:ph type="title"/>
          </p:nvPr>
        </p:nvSpPr>
        <p:spPr>
          <a:xfrm>
            <a:off x="457200" y="274638"/>
            <a:ext cx="5626968" cy="418058"/>
          </a:xfrm>
        </p:spPr>
        <p:txBody>
          <a:bodyPr/>
          <a:lstStyle>
            <a:lvl1pPr>
              <a:defRPr>
                <a:solidFill>
                  <a:schemeClr val="bg1"/>
                </a:solidFill>
              </a:defRPr>
            </a:lvl1pPr>
          </a:lstStyle>
          <a:p>
            <a:r>
              <a:rPr lang="en-US" smtClean="0"/>
              <a:t>Click to edit Master title style</a:t>
            </a:r>
            <a:endParaRPr lang="en-AU" dirty="0"/>
          </a:p>
        </p:txBody>
      </p:sp>
      <p:sp>
        <p:nvSpPr>
          <p:cNvPr id="20" name="Freeform 19"/>
          <p:cNvSpPr/>
          <p:nvPr/>
        </p:nvSpPr>
        <p:spPr>
          <a:xfrm>
            <a:off x="6872288" y="322263"/>
            <a:ext cx="2271712" cy="41275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1" name="Picture 12" descr="MindTree New Logo"/>
          <p:cNvPicPr>
            <a:picLocks noChangeAspect="1" noChangeArrowheads="1"/>
          </p:cNvPicPr>
          <p:nvPr/>
        </p:nvPicPr>
        <p:blipFill>
          <a:blip r:embed="rId3" cstate="print"/>
          <a:srcRect/>
          <a:stretch>
            <a:fillRect/>
          </a:stretch>
        </p:blipFill>
        <p:spPr bwMode="auto">
          <a:xfrm>
            <a:off x="8388350" y="101600"/>
            <a:ext cx="669925" cy="109537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6" name="Picture 14" descr="tree"/>
          <p:cNvPicPr>
            <a:picLocks noChangeAspect="1" noChangeArrowheads="1"/>
          </p:cNvPicPr>
          <p:nvPr/>
        </p:nvPicPr>
        <p:blipFill>
          <a:blip r:embed="rId2" cstate="print"/>
          <a:srcRect r="398"/>
          <a:stretch>
            <a:fillRect/>
          </a:stretch>
        </p:blipFill>
        <p:spPr bwMode="auto">
          <a:xfrm>
            <a:off x="0" y="-171450"/>
            <a:ext cx="9144000" cy="6977063"/>
          </a:xfrm>
          <a:prstGeom prst="rect">
            <a:avLst/>
          </a:prstGeom>
          <a:noFill/>
        </p:spPr>
      </p:pic>
      <p:sp>
        <p:nvSpPr>
          <p:cNvPr id="8" name="Rectangle 11"/>
          <p:cNvSpPr>
            <a:spLocks noChangeArrowheads="1"/>
          </p:cNvSpPr>
          <p:nvPr/>
        </p:nvSpPr>
        <p:spPr bwMode="auto">
          <a:xfrm>
            <a:off x="6284913" y="6019800"/>
            <a:ext cx="2608262" cy="228600"/>
          </a:xfrm>
          <a:prstGeom prst="rect">
            <a:avLst/>
          </a:prstGeom>
          <a:noFill/>
          <a:ln w="9525">
            <a:noFill/>
            <a:miter lim="800000"/>
            <a:headEnd/>
            <a:tailEnd/>
          </a:ln>
        </p:spPr>
        <p:txBody>
          <a:bodyPr/>
          <a:lstStyle/>
          <a:p>
            <a:pPr marL="228600" indent="-228600" algn="r">
              <a:lnSpc>
                <a:spcPct val="120000"/>
              </a:lnSpc>
              <a:spcBef>
                <a:spcPct val="40000"/>
              </a:spcBef>
              <a:buClr>
                <a:srgbClr val="C61217"/>
              </a:buClr>
              <a:buSzPct val="110000"/>
              <a:buFont typeface="Wingdings" pitchFamily="2" charset="2"/>
              <a:buNone/>
            </a:pPr>
            <a:r>
              <a:rPr lang="en-US" sz="1400" dirty="0">
                <a:solidFill>
                  <a:srgbClr val="C61217"/>
                </a:solidFill>
                <a:latin typeface="Calibri" pitchFamily="34" charset="0"/>
              </a:rPr>
              <a:t>www.mindtree.com</a:t>
            </a:r>
          </a:p>
        </p:txBody>
      </p:sp>
      <p:sp>
        <p:nvSpPr>
          <p:cNvPr id="9" name="Text Box 9"/>
          <p:cNvSpPr txBox="1">
            <a:spLocks noChangeArrowheads="1"/>
          </p:cNvSpPr>
          <p:nvPr/>
        </p:nvSpPr>
        <p:spPr bwMode="auto">
          <a:xfrm>
            <a:off x="0" y="6597650"/>
            <a:ext cx="9144000" cy="260350"/>
          </a:xfrm>
          <a:prstGeom prst="rect">
            <a:avLst/>
          </a:prstGeom>
          <a:solidFill>
            <a:srgbClr val="C61217"/>
          </a:solidFill>
          <a:ln w="12700" algn="ctr">
            <a:solidFill>
              <a:srgbClr val="AA0203"/>
            </a:solidFill>
            <a:miter lim="800000"/>
            <a:headEnd/>
            <a:tailEnd/>
          </a:ln>
        </p:spPr>
        <p:txBody>
          <a:bodyPr wrap="none" lIns="137160" anchor="ctr"/>
          <a:lstStyle/>
          <a:p>
            <a:pPr marL="342900" indent="-342900" algn="ctr"/>
            <a:r>
              <a:rPr lang="en-US" sz="800" dirty="0">
                <a:solidFill>
                  <a:schemeClr val="bg1"/>
                </a:solidFill>
                <a:latin typeface="Calibri" pitchFamily="34" charset="0"/>
              </a:rPr>
              <a:t>© 2010 MindTree Limited</a:t>
            </a:r>
          </a:p>
        </p:txBody>
      </p:sp>
      <p:sp>
        <p:nvSpPr>
          <p:cNvPr id="10"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pic>
        <p:nvPicPr>
          <p:cNvPr id="11" name="Picture 12" descr="MindTree New Logo"/>
          <p:cNvPicPr>
            <a:picLocks noChangeAspect="1" noChangeArrowheads="1"/>
          </p:cNvPicPr>
          <p:nvPr/>
        </p:nvPicPr>
        <p:blipFill>
          <a:blip r:embed="rId3" cstate="print"/>
          <a:srcRect/>
          <a:stretch>
            <a:fillRect/>
          </a:stretch>
        </p:blipFill>
        <p:spPr bwMode="auto">
          <a:xfrm>
            <a:off x="7678738" y="188913"/>
            <a:ext cx="1066800" cy="1743075"/>
          </a:xfrm>
          <a:prstGeom prst="rect">
            <a:avLst/>
          </a:prstGeom>
          <a:noFill/>
          <a:ln w="9525">
            <a:noFill/>
            <a:miter lim="800000"/>
            <a:headEnd/>
            <a:tailEnd/>
          </a:ln>
        </p:spPr>
      </p:pic>
      <p:pic>
        <p:nvPicPr>
          <p:cNvPr id="12" name="Picture 11" descr="last slide.png"/>
          <p:cNvPicPr>
            <a:picLocks noChangeAspect="1"/>
          </p:cNvPicPr>
          <p:nvPr/>
        </p:nvPicPr>
        <p:blipFill>
          <a:blip r:embed="rId4" cstate="print"/>
          <a:stretch>
            <a:fillRect/>
          </a:stretch>
        </p:blipFill>
        <p:spPr>
          <a:xfrm>
            <a:off x="2651274" y="2610959"/>
            <a:ext cx="5150695" cy="184693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srcRect b="20798"/>
          <a:stretch>
            <a:fillRect/>
          </a:stretch>
        </p:blipFill>
        <p:spPr bwMode="auto">
          <a:xfrm>
            <a:off x="0" y="-7928"/>
            <a:ext cx="9144000" cy="700088"/>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reeform 7"/>
          <p:cNvSpPr/>
          <p:nvPr/>
        </p:nvSpPr>
        <p:spPr>
          <a:xfrm>
            <a:off x="6872288" y="333375"/>
            <a:ext cx="2271712" cy="43180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12" name="Picture 3"/>
          <p:cNvPicPr>
            <a:picLocks noChangeAspect="1" noChangeArrowheads="1"/>
          </p:cNvPicPr>
          <p:nvPr/>
        </p:nvPicPr>
        <p:blipFill>
          <a:blip r:embed="rId2" cstate="print"/>
          <a:srcRect b="20798"/>
          <a:stretch>
            <a:fillRect/>
          </a:stretch>
        </p:blipFill>
        <p:spPr bwMode="auto">
          <a:xfrm>
            <a:off x="0" y="-7928"/>
            <a:ext cx="9144000" cy="700088"/>
          </a:xfrm>
          <a:prstGeom prst="rect">
            <a:avLst/>
          </a:prstGeom>
          <a:noFill/>
          <a:ln w="9525">
            <a:noFill/>
            <a:miter lim="800000"/>
            <a:headEnd/>
            <a:tailEnd/>
          </a:ln>
        </p:spPr>
      </p:pic>
      <p:sp>
        <p:nvSpPr>
          <p:cNvPr id="14"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18" name="Title 1"/>
          <p:cNvSpPr>
            <a:spLocks noGrp="1"/>
          </p:cNvSpPr>
          <p:nvPr>
            <p:ph type="title"/>
          </p:nvPr>
        </p:nvSpPr>
        <p:spPr>
          <a:xfrm>
            <a:off x="457200" y="274638"/>
            <a:ext cx="5626968" cy="418058"/>
          </a:xfrm>
        </p:spPr>
        <p:txBody>
          <a:bodyPr/>
          <a:lstStyle>
            <a:lvl1pPr>
              <a:defRPr>
                <a:solidFill>
                  <a:schemeClr val="bg1"/>
                </a:solidFill>
              </a:defRPr>
            </a:lvl1pPr>
          </a:lstStyle>
          <a:p>
            <a:r>
              <a:rPr lang="en-US" smtClean="0"/>
              <a:t>Click to edit Master title style</a:t>
            </a:r>
            <a:endParaRPr lang="en-AU" dirty="0"/>
          </a:p>
        </p:txBody>
      </p:sp>
      <p:sp>
        <p:nvSpPr>
          <p:cNvPr id="20" name="Freeform 19"/>
          <p:cNvSpPr/>
          <p:nvPr/>
        </p:nvSpPr>
        <p:spPr>
          <a:xfrm>
            <a:off x="6872288" y="322263"/>
            <a:ext cx="2271712" cy="41275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1" name="Picture 12" descr="MindTree New Logo"/>
          <p:cNvPicPr>
            <a:picLocks noChangeAspect="1" noChangeArrowheads="1"/>
          </p:cNvPicPr>
          <p:nvPr/>
        </p:nvPicPr>
        <p:blipFill>
          <a:blip r:embed="rId3" cstate="print"/>
          <a:srcRect/>
          <a:stretch>
            <a:fillRect/>
          </a:stretch>
        </p:blipFill>
        <p:spPr bwMode="auto">
          <a:xfrm>
            <a:off x="8388350" y="101600"/>
            <a:ext cx="669925" cy="1095375"/>
          </a:xfrm>
          <a:prstGeom prst="rect">
            <a:avLst/>
          </a:prstGeom>
          <a:noFill/>
          <a:ln w="9525">
            <a:noFill/>
            <a:miter lim="800000"/>
            <a:headEnd/>
            <a:tailEnd/>
          </a:ln>
        </p:spPr>
      </p:pic>
      <p:sp>
        <p:nvSpPr>
          <p:cNvPr id="15" name="Freeform 14"/>
          <p:cNvSpPr/>
          <p:nvPr/>
        </p:nvSpPr>
        <p:spPr>
          <a:xfrm>
            <a:off x="6872288" y="333375"/>
            <a:ext cx="2271712" cy="43180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2"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23" name="Freeform 22"/>
          <p:cNvSpPr/>
          <p:nvPr/>
        </p:nvSpPr>
        <p:spPr>
          <a:xfrm>
            <a:off x="6872288" y="322263"/>
            <a:ext cx="2271712" cy="412750"/>
          </a:xfrm>
          <a:custGeom>
            <a:avLst/>
            <a:gdLst>
              <a:gd name="connsiteX0" fmla="*/ 0 w 2635832"/>
              <a:gd name="connsiteY0" fmla="*/ 360000 h 360000"/>
              <a:gd name="connsiteX1" fmla="*/ 351724 w 2635832"/>
              <a:gd name="connsiteY1" fmla="*/ 0 h 360000"/>
              <a:gd name="connsiteX2" fmla="*/ 2635832 w 2635832"/>
              <a:gd name="connsiteY2" fmla="*/ 0 h 360000"/>
              <a:gd name="connsiteX3" fmla="*/ 2284108 w 2635832"/>
              <a:gd name="connsiteY3" fmla="*/ 360000 h 360000"/>
              <a:gd name="connsiteX4" fmla="*/ 0 w 2635832"/>
              <a:gd name="connsiteY4" fmla="*/ 360000 h 360000"/>
              <a:gd name="connsiteX0" fmla="*/ 0 w 2284108"/>
              <a:gd name="connsiteY0" fmla="*/ 388464 h 388464"/>
              <a:gd name="connsiteX1" fmla="*/ 351724 w 2284108"/>
              <a:gd name="connsiteY1" fmla="*/ 28464 h 388464"/>
              <a:gd name="connsiteX2" fmla="*/ 2271938 w 2284108"/>
              <a:gd name="connsiteY2" fmla="*/ 0 h 388464"/>
              <a:gd name="connsiteX3" fmla="*/ 2284108 w 2284108"/>
              <a:gd name="connsiteY3" fmla="*/ 388464 h 388464"/>
              <a:gd name="connsiteX4" fmla="*/ 0 w 2284108"/>
              <a:gd name="connsiteY4" fmla="*/ 388464 h 388464"/>
              <a:gd name="connsiteX0" fmla="*/ 0 w 2271938"/>
              <a:gd name="connsiteY0" fmla="*/ 388464 h 432048"/>
              <a:gd name="connsiteX1" fmla="*/ 351724 w 2271938"/>
              <a:gd name="connsiteY1" fmla="*/ 28464 h 432048"/>
              <a:gd name="connsiteX2" fmla="*/ 2271938 w 2271938"/>
              <a:gd name="connsiteY2" fmla="*/ 0 h 432048"/>
              <a:gd name="connsiteX3" fmla="*/ 2271938 w 2271938"/>
              <a:gd name="connsiteY3" fmla="*/ 432048 h 432048"/>
              <a:gd name="connsiteX4" fmla="*/ 0 w 2271938"/>
              <a:gd name="connsiteY4" fmla="*/ 388464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38" h="432048">
                <a:moveTo>
                  <a:pt x="0" y="388464"/>
                </a:moveTo>
                <a:lnTo>
                  <a:pt x="351724" y="28464"/>
                </a:lnTo>
                <a:lnTo>
                  <a:pt x="2271938" y="0"/>
                </a:lnTo>
                <a:lnTo>
                  <a:pt x="2271938" y="432048"/>
                </a:lnTo>
                <a:lnTo>
                  <a:pt x="0" y="388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24" name="Picture 12" descr="MindTree New Logo"/>
          <p:cNvPicPr>
            <a:picLocks noChangeAspect="1" noChangeArrowheads="1"/>
          </p:cNvPicPr>
          <p:nvPr/>
        </p:nvPicPr>
        <p:blipFill>
          <a:blip r:embed="rId3" cstate="print"/>
          <a:srcRect/>
          <a:stretch>
            <a:fillRect/>
          </a:stretch>
        </p:blipFill>
        <p:spPr bwMode="auto">
          <a:xfrm>
            <a:off x="8388350" y="101600"/>
            <a:ext cx="669925" cy="10953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755576" y="4437112"/>
            <a:ext cx="770485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04800" y="227013"/>
            <a:ext cx="8229600" cy="457200"/>
          </a:xfrm>
        </p:spPr>
        <p:txBody>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descr="Picture1.jpg"/>
          <p:cNvPicPr>
            <a:picLocks noChangeAspect="1"/>
          </p:cNvPicPr>
          <p:nvPr/>
        </p:nvPicPr>
        <p:blipFill>
          <a:blip r:embed="rId16" cstate="print"/>
          <a:srcRect t="13251"/>
          <a:stretch>
            <a:fillRect/>
          </a:stretch>
        </p:blipFill>
        <p:spPr bwMode="auto">
          <a:xfrm>
            <a:off x="0" y="908050"/>
            <a:ext cx="9144000" cy="5949950"/>
          </a:xfrm>
          <a:prstGeom prst="rect">
            <a:avLst/>
          </a:prstGeom>
          <a:noFill/>
          <a:ln w="9525">
            <a:noFill/>
            <a:miter lim="800000"/>
            <a:headEnd/>
            <a:tailEnd/>
          </a:ln>
        </p:spPr>
      </p:pic>
      <p:pic>
        <p:nvPicPr>
          <p:cNvPr id="7" name="Picture 3"/>
          <p:cNvPicPr>
            <a:picLocks noChangeAspect="1" noChangeArrowheads="1"/>
          </p:cNvPicPr>
          <p:nvPr/>
        </p:nvPicPr>
        <p:blipFill>
          <a:blip r:embed="rId17" cstate="print"/>
          <a:srcRect b="20798"/>
          <a:stretch>
            <a:fillRect/>
          </a:stretch>
        </p:blipFill>
        <p:spPr bwMode="auto">
          <a:xfrm>
            <a:off x="0" y="-7928"/>
            <a:ext cx="9144000" cy="700088"/>
          </a:xfrm>
          <a:prstGeom prst="rect">
            <a:avLst/>
          </a:prstGeom>
          <a:noFill/>
          <a:ln w="9525">
            <a:noFill/>
            <a:miter lim="800000"/>
            <a:headEnd/>
            <a:tailEnd/>
          </a:ln>
        </p:spPr>
      </p:pic>
      <p:sp>
        <p:nvSpPr>
          <p:cNvPr id="1026" name="Title Placeholder 1"/>
          <p:cNvSpPr>
            <a:spLocks noGrp="1"/>
          </p:cNvSpPr>
          <p:nvPr>
            <p:ph type="title"/>
          </p:nvPr>
        </p:nvSpPr>
        <p:spPr bwMode="auto">
          <a:xfrm>
            <a:off x="457200" y="274638"/>
            <a:ext cx="8229600" cy="4180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A61E26D-0ABF-421B-AA43-E468A9D17718}" type="datetimeFigureOut">
              <a:rPr lang="en-US" smtClean="0"/>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36803A0-0CBE-409F-B12A-8FA3F03C51B4}" type="slidenum">
              <a:rPr lang="en-US" smtClean="0"/>
              <a:pPr/>
              <a:t>‹#›</a:t>
            </a:fld>
            <a:endParaRPr lang="en-US"/>
          </a:p>
        </p:txBody>
      </p:sp>
      <p:sp>
        <p:nvSpPr>
          <p:cNvPr id="9" name="Text Box 9"/>
          <p:cNvSpPr txBox="1">
            <a:spLocks noChangeArrowheads="1"/>
          </p:cNvSpPr>
          <p:nvPr/>
        </p:nvSpPr>
        <p:spPr bwMode="auto">
          <a:xfrm>
            <a:off x="0" y="6597650"/>
            <a:ext cx="9144000" cy="260350"/>
          </a:xfrm>
          <a:prstGeom prst="rect">
            <a:avLst/>
          </a:prstGeom>
          <a:solidFill>
            <a:srgbClr val="C61217"/>
          </a:solidFill>
          <a:ln w="12700" algn="ctr">
            <a:solidFill>
              <a:srgbClr val="AA0203"/>
            </a:solidFill>
            <a:miter lim="800000"/>
            <a:headEnd/>
            <a:tailEnd/>
          </a:ln>
        </p:spPr>
        <p:txBody>
          <a:bodyPr wrap="none" lIns="137160" anchor="ctr"/>
          <a:lstStyle/>
          <a:p>
            <a:pPr marL="342900" indent="-342900" algn="ctr"/>
            <a:r>
              <a:rPr lang="en-US" sz="800" dirty="0">
                <a:solidFill>
                  <a:schemeClr val="bg1"/>
                </a:solidFill>
                <a:latin typeface="Calibri" pitchFamily="34" charset="0"/>
              </a:rPr>
              <a:t>© 2010 MindTree Limited</a:t>
            </a:r>
          </a:p>
        </p:txBody>
      </p:sp>
      <p:sp>
        <p:nvSpPr>
          <p:cNvPr id="10" name="Text Box 39"/>
          <p:cNvSpPr txBox="1">
            <a:spLocks noChangeArrowheads="1"/>
          </p:cNvSpPr>
          <p:nvPr/>
        </p:nvSpPr>
        <p:spPr bwMode="auto">
          <a:xfrm>
            <a:off x="0" y="6567488"/>
            <a:ext cx="2438400" cy="301625"/>
          </a:xfrm>
          <a:prstGeom prst="rect">
            <a:avLst/>
          </a:prstGeom>
          <a:noFill/>
          <a:ln w="12700" algn="ctr">
            <a:noFill/>
            <a:miter lim="800000"/>
            <a:headEnd/>
            <a:tailEnd/>
          </a:ln>
        </p:spPr>
        <p:txBody>
          <a:bodyPr wrap="none" lIns="137160" anchor="ctr"/>
          <a:lstStyle/>
          <a:p>
            <a:pPr marL="342900" indent="-342900" algn="ctr"/>
            <a:r>
              <a:rPr lang="en-US" sz="800" dirty="0">
                <a:solidFill>
                  <a:schemeClr val="bg1"/>
                </a:solidFill>
                <a:latin typeface="Calibri" pitchFamily="34" charset="0"/>
              </a:rPr>
              <a:t>CONFIDENTIAL: For limited circulation only</a:t>
            </a:r>
          </a:p>
        </p:txBody>
      </p:sp>
      <p:sp>
        <p:nvSpPr>
          <p:cNvPr id="11" name="Text Box 39"/>
          <p:cNvSpPr txBox="1">
            <a:spLocks noChangeArrowheads="1"/>
          </p:cNvSpPr>
          <p:nvPr/>
        </p:nvSpPr>
        <p:spPr bwMode="auto">
          <a:xfrm>
            <a:off x="6705600" y="6556375"/>
            <a:ext cx="2438400" cy="301625"/>
          </a:xfrm>
          <a:prstGeom prst="rect">
            <a:avLst/>
          </a:prstGeom>
          <a:noFill/>
          <a:ln w="12700" algn="ctr">
            <a:noFill/>
            <a:miter lim="800000"/>
            <a:headEnd/>
            <a:tailEnd/>
          </a:ln>
        </p:spPr>
        <p:txBody>
          <a:bodyPr wrap="none" lIns="137160" anchor="ctr"/>
          <a:lstStyle/>
          <a:p>
            <a:pPr marL="342900" indent="-342900" algn="r"/>
            <a:r>
              <a:rPr lang="en-US" sz="800" dirty="0" smtClean="0">
                <a:solidFill>
                  <a:schemeClr val="bg1"/>
                </a:solidFill>
                <a:latin typeface="Calibri" pitchFamily="34" charset="0"/>
              </a:rPr>
              <a:t>Slide</a:t>
            </a:r>
            <a:r>
              <a:rPr lang="en-US" sz="800" baseline="0" dirty="0" smtClean="0">
                <a:solidFill>
                  <a:schemeClr val="bg1"/>
                </a:solidFill>
                <a:latin typeface="Calibri" pitchFamily="34" charset="0"/>
              </a:rPr>
              <a:t> </a:t>
            </a:r>
            <a:fld id="{F4D7020F-2F2A-4197-BCE3-46FB1AD8FF33}" type="slidenum">
              <a:rPr lang="en-US" sz="800" baseline="0" smtClean="0">
                <a:solidFill>
                  <a:schemeClr val="bg1"/>
                </a:solidFill>
                <a:latin typeface="Calibri" pitchFamily="34" charset="0"/>
              </a:rPr>
              <a:pPr marL="342900" indent="-342900" algn="r"/>
              <a:t>‹#›</a:t>
            </a:fld>
            <a:endParaRPr lang="en-US" sz="800" dirty="0">
              <a:solidFill>
                <a:schemeClr val="bg1"/>
              </a:solidFill>
              <a:latin typeface="Calibri" pitchFamily="34" charset="0"/>
            </a:endParaRPr>
          </a:p>
        </p:txBody>
      </p:sp>
      <p:pic>
        <p:nvPicPr>
          <p:cNvPr id="12" name="Picture 12" descr="MindTree New Logo"/>
          <p:cNvPicPr>
            <a:picLocks noChangeAspect="1" noChangeArrowheads="1"/>
          </p:cNvPicPr>
          <p:nvPr/>
        </p:nvPicPr>
        <p:blipFill>
          <a:blip r:embed="rId18" cstate="print"/>
          <a:srcRect/>
          <a:stretch>
            <a:fillRect/>
          </a:stretch>
        </p:blipFill>
        <p:spPr bwMode="auto">
          <a:xfrm>
            <a:off x="8388350" y="101600"/>
            <a:ext cx="669925" cy="1095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2000" kern="1200">
          <a:solidFill>
            <a:schemeClr val="bg1"/>
          </a:solidFill>
          <a:latin typeface="Trebuchet MS"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C00000"/>
        </a:buClr>
        <a:buSzPct val="150000"/>
        <a:buFont typeface="Trebuchet MS" pitchFamily="34" charset="0"/>
        <a:buChar char="●"/>
        <a:defRPr sz="2000" kern="12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chemeClr val="tx1">
            <a:lumMod val="50000"/>
            <a:lumOff val="50000"/>
          </a:schemeClr>
        </a:buClr>
        <a:buSzPct val="150000"/>
        <a:buFont typeface="Trebuchet MS" pitchFamily="34" charset="0"/>
        <a:buChar char="●"/>
        <a:defRPr sz="1800" kern="1200">
          <a:solidFill>
            <a:schemeClr val="tx1"/>
          </a:solidFill>
          <a:latin typeface="Trebuchet MS" pitchFamily="34" charset="0"/>
          <a:ea typeface="+mn-ea"/>
          <a:cs typeface="+mn-cs"/>
        </a:defRPr>
      </a:lvl2pPr>
      <a:lvl3pPr marL="1143000" indent="-228600" algn="l" rtl="0" eaLnBrk="1" fontAlgn="base" hangingPunct="1">
        <a:spcBef>
          <a:spcPct val="20000"/>
        </a:spcBef>
        <a:spcAft>
          <a:spcPct val="0"/>
        </a:spcAft>
        <a:buClr>
          <a:srgbClr val="C00000"/>
        </a:buClr>
        <a:buFont typeface="Symbol" pitchFamily="18" charset="2"/>
        <a:buChar char="·"/>
        <a:defRPr sz="1600" kern="1200">
          <a:solidFill>
            <a:schemeClr val="tx1"/>
          </a:solidFill>
          <a:latin typeface="Trebuchet MS" pitchFamily="34" charset="0"/>
          <a:ea typeface="+mn-ea"/>
          <a:cs typeface="+mn-cs"/>
        </a:defRPr>
      </a:lvl3pPr>
      <a:lvl4pPr marL="1600200" indent="-228600" algn="l" rtl="0" eaLnBrk="1" fontAlgn="base" hangingPunct="1">
        <a:spcBef>
          <a:spcPct val="20000"/>
        </a:spcBef>
        <a:spcAft>
          <a:spcPct val="0"/>
        </a:spcAft>
        <a:buClr>
          <a:schemeClr val="tx1">
            <a:lumMod val="50000"/>
            <a:lumOff val="50000"/>
          </a:schemeClr>
        </a:buClr>
        <a:buFont typeface="Symbol" pitchFamily="18" charset="2"/>
        <a:buChar char="·"/>
        <a:defRPr sz="1400" kern="1200">
          <a:solidFill>
            <a:schemeClr val="tx1"/>
          </a:solidFill>
          <a:latin typeface="Trebuchet MS" pitchFamily="34" charset="0"/>
          <a:ea typeface="+mn-ea"/>
          <a:cs typeface="+mn-cs"/>
        </a:defRPr>
      </a:lvl4pPr>
      <a:lvl5pPr marL="2057400" indent="-228600" algn="l" rtl="0" eaLnBrk="1" fontAlgn="base" hangingPunct="1">
        <a:spcBef>
          <a:spcPct val="20000"/>
        </a:spcBef>
        <a:spcAft>
          <a:spcPct val="0"/>
        </a:spcAft>
        <a:buClr>
          <a:srgbClr val="C00000"/>
        </a:buClr>
        <a:buFont typeface="Trebuchet MS"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events/io/2010/" TargetMode="External"/><Relationship Id="rId2" Type="http://schemas.openxmlformats.org/officeDocument/2006/relationships/hyperlink" Target="http://sites.google.com/site/io/" TargetMode="External"/><Relationship Id="rId1" Type="http://schemas.openxmlformats.org/officeDocument/2006/relationships/slideLayout" Target="../slideLayouts/slideLayout2.xml"/><Relationship Id="rId6" Type="http://schemas.openxmlformats.org/officeDocument/2006/relationships/hyperlink" Target="http://code.google.com/android/" TargetMode="External"/><Relationship Id="rId5" Type="http://schemas.openxmlformats.org/officeDocument/2006/relationships/hyperlink" Target="http://developer.android.com/sdk/index.html" TargetMode="External"/><Relationship Id="rId4" Type="http://schemas.openxmlformats.org/officeDocument/2006/relationships/hyperlink" Target="http://www.google.com/events/io/2009/sessions.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loud Callout 3"/>
          <p:cNvSpPr/>
          <p:nvPr/>
        </p:nvSpPr>
        <p:spPr>
          <a:xfrm>
            <a:off x="1143000" y="1524000"/>
            <a:ext cx="6553200" cy="3581400"/>
          </a:xfrm>
          <a:prstGeom prst="cloudCallout">
            <a:avLst>
              <a:gd name="adj1" fmla="val -23435"/>
              <a:gd name="adj2" fmla="val 32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An automaton that is created from biological materials and resembles a human.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en-US" smtClean="0"/>
              <a:t>Android Runtime</a:t>
            </a:r>
          </a:p>
        </p:txBody>
      </p:sp>
      <p:graphicFrame>
        <p:nvGraphicFramePr>
          <p:cNvPr id="3074" name="Object 2"/>
          <p:cNvGraphicFramePr>
            <a:graphicFrameLocks noChangeAspect="1"/>
          </p:cNvGraphicFramePr>
          <p:nvPr>
            <p:ph idx="1"/>
          </p:nvPr>
        </p:nvGraphicFramePr>
        <p:xfrm>
          <a:off x="4724400" y="685800"/>
          <a:ext cx="3686175" cy="1390650"/>
        </p:xfrm>
        <a:graphic>
          <a:graphicData uri="http://schemas.openxmlformats.org/presentationml/2006/ole">
            <p:oleObj spid="_x0000_s3074" name="Bitmap Image" r:id="rId3" imgW="3685714" imgH="1390844" progId="PBrush">
              <p:embed/>
            </p:oleObj>
          </a:graphicData>
        </a:graphic>
      </p:graphicFrame>
      <p:sp>
        <p:nvSpPr>
          <p:cNvPr id="3076" name="Rectangle 7"/>
          <p:cNvSpPr>
            <a:spLocks noChangeArrowheads="1"/>
          </p:cNvSpPr>
          <p:nvPr/>
        </p:nvSpPr>
        <p:spPr bwMode="auto">
          <a:xfrm>
            <a:off x="457200" y="1600200"/>
            <a:ext cx="8229600" cy="4876800"/>
          </a:xfrm>
          <a:prstGeom prst="rect">
            <a:avLst/>
          </a:prstGeom>
          <a:noFill/>
          <a:ln w="9525">
            <a:noFill/>
            <a:miter lim="800000"/>
            <a:headEnd/>
            <a:tailEnd/>
          </a:ln>
        </p:spPr>
        <p:txBody>
          <a:bodyPr/>
          <a:lstStyle/>
          <a:p>
            <a:pPr marL="342900" indent="-342900">
              <a:spcBef>
                <a:spcPct val="20000"/>
              </a:spcBef>
              <a:buFontTx/>
              <a:buChar char="•"/>
            </a:pPr>
            <a:r>
              <a:rPr lang="en-US" sz="3200" dirty="0" err="1"/>
              <a:t>Dalvik</a:t>
            </a:r>
            <a:r>
              <a:rPr lang="en-US" sz="3200" dirty="0"/>
              <a:t> VM</a:t>
            </a:r>
          </a:p>
          <a:p>
            <a:pPr marL="742950" lvl="1" indent="-285750">
              <a:spcBef>
                <a:spcPct val="20000"/>
              </a:spcBef>
              <a:buFontTx/>
              <a:buChar char="–"/>
            </a:pPr>
            <a:r>
              <a:rPr lang="en-US" sz="2800" dirty="0" err="1"/>
              <a:t>Dex</a:t>
            </a:r>
            <a:r>
              <a:rPr lang="en-US" sz="2800" dirty="0"/>
              <a:t> </a:t>
            </a:r>
            <a:r>
              <a:rPr lang="en-US" sz="2800" dirty="0" smtClean="0"/>
              <a:t>files (</a:t>
            </a:r>
            <a:r>
              <a:rPr lang="en-US" sz="2800" dirty="0" err="1" smtClean="0"/>
              <a:t>Dalvik</a:t>
            </a:r>
            <a:r>
              <a:rPr lang="en-US" sz="2800" dirty="0" smtClean="0"/>
              <a:t> executable file)</a:t>
            </a:r>
            <a:endParaRPr lang="en-US" sz="2800" dirty="0"/>
          </a:p>
          <a:p>
            <a:pPr marL="742950" lvl="1" indent="-285750">
              <a:spcBef>
                <a:spcPct val="20000"/>
              </a:spcBef>
              <a:buFontTx/>
              <a:buChar char="–"/>
            </a:pPr>
            <a:r>
              <a:rPr lang="en-US" sz="2800" dirty="0"/>
              <a:t>Compact and efficient than class files</a:t>
            </a:r>
          </a:p>
          <a:p>
            <a:pPr marL="742950" lvl="1" indent="-285750">
              <a:spcBef>
                <a:spcPct val="20000"/>
              </a:spcBef>
              <a:buFontTx/>
              <a:buChar char="–"/>
            </a:pPr>
            <a:r>
              <a:rPr lang="en-US" sz="2800" dirty="0"/>
              <a:t>Limited memory and battery </a:t>
            </a:r>
            <a:r>
              <a:rPr lang="en-US" sz="2800" dirty="0" smtClean="0"/>
              <a:t>power</a:t>
            </a:r>
          </a:p>
          <a:p>
            <a:pPr marL="742950" lvl="1" indent="-285750">
              <a:spcBef>
                <a:spcPct val="20000"/>
              </a:spcBef>
              <a:buFontTx/>
              <a:buChar char="–"/>
            </a:pPr>
            <a:r>
              <a:rPr lang="en-US" sz="2800" dirty="0" smtClean="0"/>
              <a:t>Supports multiple virtual machines</a:t>
            </a:r>
            <a:endParaRPr lang="en-US" sz="2800" dirty="0"/>
          </a:p>
          <a:p>
            <a:pPr marL="342900" indent="-342900">
              <a:spcBef>
                <a:spcPct val="20000"/>
              </a:spcBef>
              <a:buFontTx/>
              <a:buChar char="•"/>
            </a:pPr>
            <a:r>
              <a:rPr lang="en-US" sz="3200" dirty="0"/>
              <a:t>Core Libraries</a:t>
            </a:r>
          </a:p>
          <a:p>
            <a:pPr marL="742950" lvl="1" indent="-285750">
              <a:spcBef>
                <a:spcPct val="20000"/>
              </a:spcBef>
              <a:buFontTx/>
              <a:buChar char="–"/>
            </a:pPr>
            <a:r>
              <a:rPr lang="en-US" sz="2800" dirty="0"/>
              <a:t>Java 5 Std edition</a:t>
            </a:r>
          </a:p>
          <a:p>
            <a:pPr marL="742950" lvl="1" indent="-285750">
              <a:spcBef>
                <a:spcPct val="20000"/>
              </a:spcBef>
              <a:buFontTx/>
              <a:buChar char="–"/>
            </a:pPr>
            <a:r>
              <a:rPr lang="en-US" sz="2800" dirty="0"/>
              <a:t>Collections</a:t>
            </a:r>
            <a:r>
              <a:rPr lang="en-US" sz="2800" dirty="0" smtClean="0"/>
              <a:t>, Data structure, File </a:t>
            </a:r>
            <a:r>
              <a:rPr lang="en-US" sz="2800" dirty="0" err="1" smtClean="0"/>
              <a:t>accss</a:t>
            </a:r>
            <a:r>
              <a:rPr lang="en-US" sz="2800" dirty="0" smtClean="0"/>
              <a:t> </a:t>
            </a:r>
            <a:r>
              <a:rPr lang="en-US" sz="2800" dirty="0"/>
              <a:t>I/O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eaLnBrk="1" hangingPunct="1"/>
            <a:r>
              <a:rPr lang="en-US" smtClean="0"/>
              <a:t>Application Framework</a:t>
            </a:r>
          </a:p>
        </p:txBody>
      </p:sp>
      <p:graphicFrame>
        <p:nvGraphicFramePr>
          <p:cNvPr id="4098" name="Object 2"/>
          <p:cNvGraphicFramePr>
            <a:graphicFrameLocks noChangeAspect="1"/>
          </p:cNvGraphicFramePr>
          <p:nvPr>
            <p:ph idx="1"/>
          </p:nvPr>
        </p:nvGraphicFramePr>
        <p:xfrm>
          <a:off x="457200" y="1600200"/>
          <a:ext cx="8229600" cy="1131887"/>
        </p:xfrm>
        <a:graphic>
          <a:graphicData uri="http://schemas.openxmlformats.org/presentationml/2006/ole">
            <p:oleObj spid="_x0000_s4098" name="Bitmap Image" r:id="rId3" imgW="9628571" imgH="1324160" progId="PBrush">
              <p:embed/>
            </p:oleObj>
          </a:graphicData>
        </a:graphic>
      </p:graphicFrame>
      <p:sp>
        <p:nvSpPr>
          <p:cNvPr id="4100" name="Rectangle 7"/>
          <p:cNvSpPr>
            <a:spLocks noChangeArrowheads="1"/>
          </p:cNvSpPr>
          <p:nvPr/>
        </p:nvSpPr>
        <p:spPr bwMode="auto">
          <a:xfrm>
            <a:off x="381000" y="3352800"/>
            <a:ext cx="8229600" cy="2971800"/>
          </a:xfrm>
          <a:prstGeom prst="rect">
            <a:avLst/>
          </a:prstGeom>
          <a:noFill/>
          <a:ln w="9525">
            <a:noFill/>
            <a:miter lim="800000"/>
            <a:headEnd/>
            <a:tailEnd/>
          </a:ln>
        </p:spPr>
        <p:txBody>
          <a:bodyPr/>
          <a:lstStyle/>
          <a:p>
            <a:pPr marL="342900" indent="-342900">
              <a:spcBef>
                <a:spcPct val="20000"/>
              </a:spcBef>
              <a:buFontTx/>
              <a:buChar char="•"/>
            </a:pPr>
            <a:r>
              <a:rPr lang="en-US" sz="3200" dirty="0" smtClean="0"/>
              <a:t>Written in Java</a:t>
            </a:r>
          </a:p>
          <a:p>
            <a:pPr marL="342900" indent="-342900">
              <a:spcBef>
                <a:spcPct val="20000"/>
              </a:spcBef>
              <a:buFontTx/>
              <a:buChar char="•"/>
            </a:pPr>
            <a:r>
              <a:rPr lang="en-US" sz="3200" dirty="0" smtClean="0"/>
              <a:t>API interface</a:t>
            </a:r>
          </a:p>
          <a:p>
            <a:pPr marL="342900" indent="-342900">
              <a:spcBef>
                <a:spcPct val="20000"/>
              </a:spcBef>
              <a:buFontTx/>
              <a:buChar char="•"/>
            </a:pPr>
            <a:r>
              <a:rPr lang="en-US" sz="3200" dirty="0" err="1" smtClean="0"/>
              <a:t>E.x</a:t>
            </a:r>
            <a:r>
              <a:rPr lang="en-US" sz="3200" dirty="0" smtClean="0"/>
              <a:t> Hardware Services</a:t>
            </a:r>
          </a:p>
          <a:p>
            <a:pPr marL="800100" lvl="1" indent="-342900">
              <a:spcBef>
                <a:spcPct val="20000"/>
              </a:spcBef>
              <a:buFontTx/>
              <a:buChar char="•"/>
            </a:pPr>
            <a:r>
              <a:rPr lang="en-US" sz="3200" dirty="0" smtClean="0"/>
              <a:t>Telephony, GPS, </a:t>
            </a:r>
            <a:r>
              <a:rPr lang="en-US" sz="3200" dirty="0" err="1" smtClean="0"/>
              <a:t>Wifi</a:t>
            </a:r>
            <a:r>
              <a:rPr lang="en-US" sz="3200" dirty="0" smtClean="0"/>
              <a:t>, BT, USB, Sensor</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smtClean="0"/>
              <a:t>Applications</a:t>
            </a:r>
          </a:p>
        </p:txBody>
      </p:sp>
      <p:graphicFrame>
        <p:nvGraphicFramePr>
          <p:cNvPr id="5122" name="Object 2"/>
          <p:cNvGraphicFramePr>
            <a:graphicFrameLocks noChangeAspect="1"/>
          </p:cNvGraphicFramePr>
          <p:nvPr>
            <p:ph idx="1"/>
          </p:nvPr>
        </p:nvGraphicFramePr>
        <p:xfrm>
          <a:off x="457200" y="1371600"/>
          <a:ext cx="8229600" cy="790575"/>
        </p:xfrm>
        <a:graphic>
          <a:graphicData uri="http://schemas.openxmlformats.org/presentationml/2006/ole">
            <p:oleObj spid="_x0000_s5122" name="Bitmap Image" r:id="rId3" imgW="9619048" imgH="923810" progId="PBrush">
              <p:embed/>
            </p:oleObj>
          </a:graphicData>
        </a:graphic>
      </p:graphicFrame>
      <p:sp>
        <p:nvSpPr>
          <p:cNvPr id="5124" name="Rectangle 8"/>
          <p:cNvSpPr>
            <a:spLocks noChangeArrowheads="1"/>
          </p:cNvSpPr>
          <p:nvPr/>
        </p:nvSpPr>
        <p:spPr bwMode="auto">
          <a:xfrm>
            <a:off x="457200" y="2514600"/>
            <a:ext cx="8229600" cy="2971800"/>
          </a:xfrm>
          <a:prstGeom prst="rect">
            <a:avLst/>
          </a:prstGeom>
          <a:noFill/>
          <a:ln w="9525">
            <a:noFill/>
            <a:miter lim="800000"/>
            <a:headEnd/>
            <a:tailEnd/>
          </a:ln>
        </p:spPr>
        <p:txBody>
          <a:bodyPr/>
          <a:lstStyle/>
          <a:p>
            <a:pPr marL="342900" indent="-342900">
              <a:spcBef>
                <a:spcPct val="20000"/>
              </a:spcBef>
              <a:buFontTx/>
              <a:buChar char="•"/>
            </a:pPr>
            <a:r>
              <a:rPr lang="en-US" sz="3200" dirty="0" smtClean="0"/>
              <a:t>Written in Java</a:t>
            </a:r>
          </a:p>
          <a:p>
            <a:pPr marL="342900" indent="-342900">
              <a:spcBef>
                <a:spcPct val="20000"/>
              </a:spcBef>
              <a:buFontTx/>
              <a:buChar char="•"/>
            </a:pPr>
            <a:r>
              <a:rPr lang="en-US" sz="3200" dirty="0" smtClean="0"/>
              <a:t>Built </a:t>
            </a:r>
            <a:r>
              <a:rPr lang="en-US" sz="3200" dirty="0"/>
              <a:t>in and user apps</a:t>
            </a:r>
          </a:p>
          <a:p>
            <a:pPr marL="342900" indent="-342900">
              <a:spcBef>
                <a:spcPct val="20000"/>
              </a:spcBef>
              <a:buFontTx/>
              <a:buChar char="•"/>
            </a:pPr>
            <a:r>
              <a:rPr lang="en-US" sz="3200" dirty="0"/>
              <a:t>Can replace built in apps</a:t>
            </a:r>
          </a:p>
          <a:p>
            <a:pPr marL="342900" indent="-342900">
              <a:spcBef>
                <a:spcPct val="20000"/>
              </a:spcBef>
              <a:buFontTx/>
              <a:buChar char="•"/>
            </a:pPr>
            <a:endParaRPr lang="en-US" sz="3200" dirty="0"/>
          </a:p>
        </p:txBody>
      </p:sp>
      <p:graphicFrame>
        <p:nvGraphicFramePr>
          <p:cNvPr id="5" name="Table 4"/>
          <p:cNvGraphicFramePr>
            <a:graphicFrameLocks noGrp="1"/>
          </p:cNvGraphicFramePr>
          <p:nvPr/>
        </p:nvGraphicFramePr>
        <p:xfrm>
          <a:off x="5410200" y="2286000"/>
          <a:ext cx="3505200" cy="3733800"/>
        </p:xfrm>
        <a:graphic>
          <a:graphicData uri="http://schemas.openxmlformats.org/drawingml/2006/table">
            <a:tbl>
              <a:tblPr/>
              <a:tblGrid>
                <a:gridCol w="1752600"/>
                <a:gridCol w="1752600"/>
              </a:tblGrid>
              <a:tr h="373380">
                <a:tc>
                  <a:txBody>
                    <a:bodyPr/>
                    <a:lstStyle/>
                    <a:p>
                      <a:r>
                        <a:rPr lang="en-US" dirty="0"/>
                        <a:t>Platform Version</a:t>
                      </a:r>
                    </a:p>
                  </a:txBody>
                  <a:tcPr anchor="ctr">
                    <a:lnL>
                      <a:noFill/>
                    </a:lnL>
                    <a:lnR>
                      <a:noFill/>
                    </a:lnR>
                    <a:lnT>
                      <a:noFill/>
                    </a:lnT>
                    <a:lnB>
                      <a:noFill/>
                    </a:lnB>
                    <a:solidFill>
                      <a:schemeClr val="accent6">
                        <a:lumMod val="40000"/>
                        <a:lumOff val="60000"/>
                      </a:schemeClr>
                    </a:solidFill>
                  </a:tcPr>
                </a:tc>
                <a:tc>
                  <a:txBody>
                    <a:bodyPr/>
                    <a:lstStyle/>
                    <a:p>
                      <a:r>
                        <a:rPr lang="en-US"/>
                        <a:t>API Level</a:t>
                      </a:r>
                    </a:p>
                  </a:txBody>
                  <a:tcPr anchor="ctr">
                    <a:lnL>
                      <a:noFill/>
                    </a:lnL>
                    <a:lnR>
                      <a:noFill/>
                    </a:lnR>
                    <a:lnT>
                      <a:noFill/>
                    </a:lnT>
                    <a:lnB>
                      <a:noFill/>
                    </a:lnB>
                    <a:solidFill>
                      <a:schemeClr val="accent6">
                        <a:lumMod val="40000"/>
                        <a:lumOff val="60000"/>
                      </a:schemeClr>
                    </a:solidFill>
                  </a:tcPr>
                </a:tc>
              </a:tr>
              <a:tr h="373380">
                <a:tc>
                  <a:txBody>
                    <a:bodyPr/>
                    <a:lstStyle/>
                    <a:p>
                      <a:r>
                        <a:rPr lang="en-US" dirty="0"/>
                        <a:t>Android 2.3</a:t>
                      </a:r>
                    </a:p>
                  </a:txBody>
                  <a:tcPr anchor="ctr">
                    <a:lnL>
                      <a:noFill/>
                    </a:lnL>
                    <a:lnR>
                      <a:noFill/>
                    </a:lnR>
                    <a:lnT>
                      <a:noFill/>
                    </a:lnT>
                    <a:lnB>
                      <a:noFill/>
                    </a:lnB>
                    <a:solidFill>
                      <a:schemeClr val="accent6">
                        <a:lumMod val="40000"/>
                        <a:lumOff val="60000"/>
                      </a:schemeClr>
                    </a:solidFill>
                  </a:tcPr>
                </a:tc>
                <a:tc>
                  <a:txBody>
                    <a:bodyPr/>
                    <a:lstStyle/>
                    <a:p>
                      <a:r>
                        <a:rPr lang="en-US"/>
                        <a:t>9</a:t>
                      </a:r>
                    </a:p>
                  </a:txBody>
                  <a:tcPr anchor="ctr">
                    <a:lnL>
                      <a:noFill/>
                    </a:lnL>
                    <a:lnR>
                      <a:noFill/>
                    </a:lnR>
                    <a:lnT>
                      <a:noFill/>
                    </a:lnT>
                    <a:lnB>
                      <a:noFill/>
                    </a:lnB>
                    <a:solidFill>
                      <a:schemeClr val="accent6">
                        <a:lumMod val="40000"/>
                        <a:lumOff val="60000"/>
                      </a:schemeClr>
                    </a:solidFill>
                  </a:tcPr>
                </a:tc>
              </a:tr>
              <a:tr h="373380">
                <a:tc>
                  <a:txBody>
                    <a:bodyPr/>
                    <a:lstStyle/>
                    <a:p>
                      <a:r>
                        <a:rPr lang="en-US" dirty="0"/>
                        <a:t>Android 2.2</a:t>
                      </a:r>
                    </a:p>
                  </a:txBody>
                  <a:tcPr anchor="ctr">
                    <a:lnL>
                      <a:noFill/>
                    </a:lnL>
                    <a:lnR>
                      <a:noFill/>
                    </a:lnR>
                    <a:lnT>
                      <a:noFill/>
                    </a:lnT>
                    <a:lnB>
                      <a:noFill/>
                    </a:lnB>
                    <a:solidFill>
                      <a:schemeClr val="accent6">
                        <a:lumMod val="40000"/>
                        <a:lumOff val="60000"/>
                      </a:schemeClr>
                    </a:solidFill>
                  </a:tcPr>
                </a:tc>
                <a:tc>
                  <a:txBody>
                    <a:bodyPr/>
                    <a:lstStyle/>
                    <a:p>
                      <a:r>
                        <a:rPr lang="en-US" dirty="0" smtClean="0"/>
                        <a:t>8 </a:t>
                      </a:r>
                      <a:endParaRPr lang="en-US" dirty="0"/>
                    </a:p>
                  </a:txBody>
                  <a:tcPr anchor="ctr">
                    <a:lnL>
                      <a:noFill/>
                    </a:lnL>
                    <a:lnR>
                      <a:noFill/>
                    </a:lnR>
                    <a:lnT>
                      <a:noFill/>
                    </a:lnT>
                    <a:lnB>
                      <a:noFill/>
                    </a:lnB>
                    <a:solidFill>
                      <a:schemeClr val="accent6">
                        <a:lumMod val="40000"/>
                        <a:lumOff val="60000"/>
                      </a:schemeClr>
                    </a:solidFill>
                  </a:tcPr>
                </a:tc>
              </a:tr>
              <a:tr h="373380">
                <a:tc>
                  <a:txBody>
                    <a:bodyPr/>
                    <a:lstStyle/>
                    <a:p>
                      <a:r>
                        <a:rPr lang="en-US"/>
                        <a:t>Android 2.1</a:t>
                      </a:r>
                    </a:p>
                  </a:txBody>
                  <a:tcPr anchor="ctr">
                    <a:lnL>
                      <a:noFill/>
                    </a:lnL>
                    <a:lnR>
                      <a:noFill/>
                    </a:lnR>
                    <a:lnT>
                      <a:noFill/>
                    </a:lnT>
                    <a:lnB>
                      <a:noFill/>
                    </a:lnB>
                    <a:solidFill>
                      <a:schemeClr val="accent6">
                        <a:lumMod val="40000"/>
                        <a:lumOff val="60000"/>
                      </a:schemeClr>
                    </a:solidFill>
                  </a:tcPr>
                </a:tc>
                <a:tc>
                  <a:txBody>
                    <a:bodyPr/>
                    <a:lstStyle/>
                    <a:p>
                      <a:r>
                        <a:rPr lang="en-US"/>
                        <a:t>7</a:t>
                      </a:r>
                    </a:p>
                  </a:txBody>
                  <a:tcPr anchor="ctr">
                    <a:lnL>
                      <a:noFill/>
                    </a:lnL>
                    <a:lnR>
                      <a:noFill/>
                    </a:lnR>
                    <a:lnT>
                      <a:noFill/>
                    </a:lnT>
                    <a:lnB>
                      <a:noFill/>
                    </a:lnB>
                    <a:solidFill>
                      <a:schemeClr val="accent6">
                        <a:lumMod val="40000"/>
                        <a:lumOff val="60000"/>
                      </a:schemeClr>
                    </a:solidFill>
                  </a:tcPr>
                </a:tc>
              </a:tr>
              <a:tr h="373380">
                <a:tc>
                  <a:txBody>
                    <a:bodyPr/>
                    <a:lstStyle/>
                    <a:p>
                      <a:r>
                        <a:rPr lang="en-US"/>
                        <a:t>Android 2.0.1</a:t>
                      </a:r>
                    </a:p>
                  </a:txBody>
                  <a:tcPr anchor="ctr">
                    <a:lnL>
                      <a:noFill/>
                    </a:lnL>
                    <a:lnR>
                      <a:noFill/>
                    </a:lnR>
                    <a:lnT>
                      <a:noFill/>
                    </a:lnT>
                    <a:lnB>
                      <a:noFill/>
                    </a:lnB>
                    <a:solidFill>
                      <a:schemeClr val="accent6">
                        <a:lumMod val="40000"/>
                        <a:lumOff val="60000"/>
                      </a:schemeClr>
                    </a:solidFill>
                  </a:tcPr>
                </a:tc>
                <a:tc>
                  <a:txBody>
                    <a:bodyPr/>
                    <a:lstStyle/>
                    <a:p>
                      <a:r>
                        <a:rPr lang="en-US"/>
                        <a:t>6</a:t>
                      </a:r>
                    </a:p>
                  </a:txBody>
                  <a:tcPr anchor="ctr">
                    <a:lnL>
                      <a:noFill/>
                    </a:lnL>
                    <a:lnR>
                      <a:noFill/>
                    </a:lnR>
                    <a:lnT>
                      <a:noFill/>
                    </a:lnT>
                    <a:lnB>
                      <a:noFill/>
                    </a:lnB>
                    <a:solidFill>
                      <a:schemeClr val="accent6">
                        <a:lumMod val="40000"/>
                        <a:lumOff val="60000"/>
                      </a:schemeClr>
                    </a:solidFill>
                  </a:tcPr>
                </a:tc>
              </a:tr>
              <a:tr h="373380">
                <a:tc>
                  <a:txBody>
                    <a:bodyPr/>
                    <a:lstStyle/>
                    <a:p>
                      <a:r>
                        <a:rPr lang="en-US"/>
                        <a:t>Android 2.0</a:t>
                      </a:r>
                    </a:p>
                  </a:txBody>
                  <a:tcPr anchor="ctr">
                    <a:lnL>
                      <a:noFill/>
                    </a:lnL>
                    <a:lnR>
                      <a:noFill/>
                    </a:lnR>
                    <a:lnT>
                      <a:noFill/>
                    </a:lnT>
                    <a:lnB>
                      <a:noFill/>
                    </a:lnB>
                    <a:solidFill>
                      <a:schemeClr val="accent6">
                        <a:lumMod val="40000"/>
                        <a:lumOff val="60000"/>
                      </a:schemeClr>
                    </a:solidFill>
                  </a:tcPr>
                </a:tc>
                <a:tc>
                  <a:txBody>
                    <a:bodyPr/>
                    <a:lstStyle/>
                    <a:p>
                      <a:r>
                        <a:rPr lang="en-US"/>
                        <a:t>5</a:t>
                      </a:r>
                    </a:p>
                  </a:txBody>
                  <a:tcPr anchor="ctr">
                    <a:lnL>
                      <a:noFill/>
                    </a:lnL>
                    <a:lnR>
                      <a:noFill/>
                    </a:lnR>
                    <a:lnT>
                      <a:noFill/>
                    </a:lnT>
                    <a:lnB>
                      <a:noFill/>
                    </a:lnB>
                    <a:solidFill>
                      <a:schemeClr val="accent6">
                        <a:lumMod val="40000"/>
                        <a:lumOff val="60000"/>
                      </a:schemeClr>
                    </a:solidFill>
                  </a:tcPr>
                </a:tc>
              </a:tr>
              <a:tr h="373380">
                <a:tc>
                  <a:txBody>
                    <a:bodyPr/>
                    <a:lstStyle/>
                    <a:p>
                      <a:r>
                        <a:rPr lang="en-US"/>
                        <a:t>Android 1.6</a:t>
                      </a:r>
                    </a:p>
                  </a:txBody>
                  <a:tcPr anchor="ctr">
                    <a:lnL>
                      <a:noFill/>
                    </a:lnL>
                    <a:lnR>
                      <a:noFill/>
                    </a:lnR>
                    <a:lnT>
                      <a:noFill/>
                    </a:lnT>
                    <a:lnB>
                      <a:noFill/>
                    </a:lnB>
                    <a:solidFill>
                      <a:schemeClr val="accent6">
                        <a:lumMod val="40000"/>
                        <a:lumOff val="60000"/>
                      </a:schemeClr>
                    </a:solidFill>
                  </a:tcPr>
                </a:tc>
                <a:tc>
                  <a:txBody>
                    <a:bodyPr/>
                    <a:lstStyle/>
                    <a:p>
                      <a:r>
                        <a:rPr lang="en-US"/>
                        <a:t>4</a:t>
                      </a:r>
                    </a:p>
                  </a:txBody>
                  <a:tcPr anchor="ctr">
                    <a:lnL>
                      <a:noFill/>
                    </a:lnL>
                    <a:lnR>
                      <a:noFill/>
                    </a:lnR>
                    <a:lnT>
                      <a:noFill/>
                    </a:lnT>
                    <a:lnB>
                      <a:noFill/>
                    </a:lnB>
                    <a:solidFill>
                      <a:schemeClr val="accent6">
                        <a:lumMod val="40000"/>
                        <a:lumOff val="60000"/>
                      </a:schemeClr>
                    </a:solidFill>
                  </a:tcPr>
                </a:tc>
              </a:tr>
              <a:tr h="373380">
                <a:tc>
                  <a:txBody>
                    <a:bodyPr/>
                    <a:lstStyle/>
                    <a:p>
                      <a:r>
                        <a:rPr lang="en-US"/>
                        <a:t>Android 1.5</a:t>
                      </a:r>
                    </a:p>
                  </a:txBody>
                  <a:tcPr anchor="ctr">
                    <a:lnL>
                      <a:noFill/>
                    </a:lnL>
                    <a:lnR>
                      <a:noFill/>
                    </a:lnR>
                    <a:lnT>
                      <a:noFill/>
                    </a:lnT>
                    <a:lnB>
                      <a:noFill/>
                    </a:lnB>
                    <a:solidFill>
                      <a:schemeClr val="accent6">
                        <a:lumMod val="40000"/>
                        <a:lumOff val="60000"/>
                      </a:schemeClr>
                    </a:solidFill>
                  </a:tcPr>
                </a:tc>
                <a:tc>
                  <a:txBody>
                    <a:bodyPr/>
                    <a:lstStyle/>
                    <a:p>
                      <a:r>
                        <a:rPr lang="en-US" dirty="0"/>
                        <a:t>3</a:t>
                      </a:r>
                    </a:p>
                  </a:txBody>
                  <a:tcPr anchor="ctr">
                    <a:lnL>
                      <a:noFill/>
                    </a:lnL>
                    <a:lnR>
                      <a:noFill/>
                    </a:lnR>
                    <a:lnT>
                      <a:noFill/>
                    </a:lnT>
                    <a:lnB>
                      <a:noFill/>
                    </a:lnB>
                    <a:solidFill>
                      <a:schemeClr val="accent6">
                        <a:lumMod val="40000"/>
                        <a:lumOff val="60000"/>
                      </a:schemeClr>
                    </a:solidFill>
                  </a:tcPr>
                </a:tc>
              </a:tr>
              <a:tr h="373380">
                <a:tc>
                  <a:txBody>
                    <a:bodyPr/>
                    <a:lstStyle/>
                    <a:p>
                      <a:r>
                        <a:rPr lang="en-US"/>
                        <a:t>Android 1.1</a:t>
                      </a:r>
                    </a:p>
                  </a:txBody>
                  <a:tcPr anchor="ctr">
                    <a:lnL>
                      <a:noFill/>
                    </a:lnL>
                    <a:lnR>
                      <a:noFill/>
                    </a:lnR>
                    <a:lnT>
                      <a:noFill/>
                    </a:lnT>
                    <a:lnB>
                      <a:noFill/>
                    </a:lnB>
                    <a:solidFill>
                      <a:schemeClr val="accent6">
                        <a:lumMod val="40000"/>
                        <a:lumOff val="60000"/>
                      </a:schemeClr>
                    </a:solidFill>
                  </a:tcPr>
                </a:tc>
                <a:tc>
                  <a:txBody>
                    <a:bodyPr/>
                    <a:lstStyle/>
                    <a:p>
                      <a:r>
                        <a:rPr lang="en-US"/>
                        <a:t>2</a:t>
                      </a:r>
                    </a:p>
                  </a:txBody>
                  <a:tcPr anchor="ctr">
                    <a:lnL>
                      <a:noFill/>
                    </a:lnL>
                    <a:lnR>
                      <a:noFill/>
                    </a:lnR>
                    <a:lnT>
                      <a:noFill/>
                    </a:lnT>
                    <a:lnB>
                      <a:noFill/>
                    </a:lnB>
                    <a:solidFill>
                      <a:schemeClr val="accent6">
                        <a:lumMod val="40000"/>
                        <a:lumOff val="60000"/>
                      </a:schemeClr>
                    </a:solidFill>
                  </a:tcPr>
                </a:tc>
              </a:tr>
              <a:tr h="373380">
                <a:tc>
                  <a:txBody>
                    <a:bodyPr/>
                    <a:lstStyle/>
                    <a:p>
                      <a:r>
                        <a:rPr lang="en-US"/>
                        <a:t>Android 1.0</a:t>
                      </a:r>
                    </a:p>
                  </a:txBody>
                  <a:tcPr anchor="ctr">
                    <a:lnL>
                      <a:noFill/>
                    </a:lnL>
                    <a:lnR>
                      <a:noFill/>
                    </a:lnR>
                    <a:lnT>
                      <a:noFill/>
                    </a:lnT>
                    <a:lnB>
                      <a:noFill/>
                    </a:lnB>
                    <a:solidFill>
                      <a:schemeClr val="accent6">
                        <a:lumMod val="40000"/>
                        <a:lumOff val="60000"/>
                      </a:schemeClr>
                    </a:solidFill>
                  </a:tcPr>
                </a:tc>
                <a:tc>
                  <a:txBody>
                    <a:bodyPr/>
                    <a:lstStyle/>
                    <a:p>
                      <a:r>
                        <a:rPr lang="en-US" dirty="0"/>
                        <a:t>1</a:t>
                      </a:r>
                    </a:p>
                  </a:txBody>
                  <a:tcPr anchor="ctr">
                    <a:lnL>
                      <a:noFill/>
                    </a:lnL>
                    <a:lnR>
                      <a:noFill/>
                    </a:lnR>
                    <a:lnT>
                      <a:noFill/>
                    </a:lnT>
                    <a:lnB>
                      <a:noFill/>
                    </a:lnB>
                    <a:solidFill>
                      <a:schemeClr val="accent6">
                        <a:lumMod val="40000"/>
                        <a:lumOff val="60000"/>
                      </a:schemeClr>
                    </a:solidFill>
                  </a:tcPr>
                </a:tc>
              </a:tr>
            </a:tbl>
          </a:graphicData>
        </a:graphic>
      </p:graphicFrame>
      <p:sp>
        <p:nvSpPr>
          <p:cNvPr id="6" name="Rounded Rectangular Callout 5"/>
          <p:cNvSpPr/>
          <p:nvPr/>
        </p:nvSpPr>
        <p:spPr>
          <a:xfrm>
            <a:off x="3352800" y="5257800"/>
            <a:ext cx="1524000" cy="609600"/>
          </a:xfrm>
          <a:prstGeom prst="wedgeRoundRectCallout">
            <a:avLst>
              <a:gd name="adj1" fmla="val 93541"/>
              <a:gd name="adj2" fmla="val -368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E.g</a:t>
            </a:r>
            <a:r>
              <a:rPr lang="en-US" dirty="0" smtClean="0"/>
              <a:t> Install location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36637"/>
            <a:ext cx="8229600" cy="4525963"/>
          </a:xfrm>
        </p:spPr>
        <p:txBody>
          <a:bodyPr/>
          <a:lstStyle/>
          <a:p>
            <a:pPr>
              <a:buNone/>
            </a:pPr>
            <a:r>
              <a:rPr lang="en-US" dirty="0" smtClean="0">
                <a:sym typeface="Wingdings" pitchFamily="2" charset="2"/>
              </a:rPr>
              <a:t>What tools?</a:t>
            </a:r>
          </a:p>
          <a:p>
            <a:r>
              <a:rPr lang="en-US" dirty="0" smtClean="0">
                <a:sym typeface="Wingdings" pitchFamily="2" charset="2"/>
              </a:rPr>
              <a:t>Eclipse</a:t>
            </a:r>
          </a:p>
          <a:p>
            <a:r>
              <a:rPr lang="en-US" dirty="0" smtClean="0"/>
              <a:t>ADT </a:t>
            </a:r>
            <a:r>
              <a:rPr lang="en-US" dirty="0" err="1" smtClean="0"/>
              <a:t>plugin</a:t>
            </a:r>
            <a:endParaRPr lang="en-US" dirty="0" smtClean="0"/>
          </a:p>
          <a:p>
            <a:r>
              <a:rPr lang="en-US" dirty="0" smtClean="0"/>
              <a:t>Android SDK</a:t>
            </a:r>
          </a:p>
          <a:p>
            <a:r>
              <a:rPr lang="en-US" dirty="0" err="1" smtClean="0"/>
              <a:t>Cygwin</a:t>
            </a:r>
            <a:r>
              <a:rPr lang="en-US" dirty="0" smtClean="0"/>
              <a:t> and Android NDK</a:t>
            </a:r>
          </a:p>
          <a:p>
            <a:pPr>
              <a:buNone/>
            </a:pPr>
            <a:endParaRPr lang="en-US" dirty="0" smtClean="0"/>
          </a:p>
          <a:p>
            <a:pPr>
              <a:buNone/>
            </a:pPr>
            <a:r>
              <a:rPr lang="en-US" dirty="0" smtClean="0"/>
              <a:t>How do I code?</a:t>
            </a:r>
          </a:p>
          <a:p>
            <a:r>
              <a:rPr lang="en-US" dirty="0" smtClean="0"/>
              <a:t>Native </a:t>
            </a:r>
            <a:r>
              <a:rPr lang="en-US" dirty="0" smtClean="0">
                <a:sym typeface="Wingdings" pitchFamily="2" charset="2"/>
              </a:rPr>
              <a:t></a:t>
            </a:r>
            <a:r>
              <a:rPr lang="en-US" dirty="0" smtClean="0"/>
              <a:t>C/C++  Use NDK</a:t>
            </a:r>
          </a:p>
          <a:p>
            <a:r>
              <a:rPr lang="en-US" dirty="0" smtClean="0"/>
              <a:t>Managed </a:t>
            </a:r>
            <a:r>
              <a:rPr lang="en-US" dirty="0" smtClean="0">
                <a:sym typeface="Wingdings" pitchFamily="2" charset="2"/>
              </a:rPr>
              <a:t> Java Uses </a:t>
            </a:r>
            <a:r>
              <a:rPr lang="en-US" dirty="0" err="1" smtClean="0">
                <a:sym typeface="Wingdings" pitchFamily="2" charset="2"/>
              </a:rPr>
              <a:t>Dalvik</a:t>
            </a:r>
            <a:r>
              <a:rPr lang="en-US" dirty="0" smtClean="0">
                <a:sym typeface="Wingdings" pitchFamily="2" charset="2"/>
              </a:rPr>
              <a:t> VM and SDK APIs (Widgets and applications, Services)</a:t>
            </a:r>
          </a:p>
          <a:p>
            <a:r>
              <a:rPr lang="en-US" dirty="0" smtClean="0">
                <a:sym typeface="Wingdings" pitchFamily="2" charset="2"/>
              </a:rPr>
              <a:t>Web  Ajax, Java Script</a:t>
            </a:r>
          </a:p>
          <a:p>
            <a:r>
              <a:rPr lang="en-US" dirty="0" smtClean="0">
                <a:sym typeface="Wingdings" pitchFamily="2" charset="2"/>
              </a:rPr>
              <a:t>APK (Application package)</a:t>
            </a:r>
          </a:p>
          <a:p>
            <a:r>
              <a:rPr lang="en-US" dirty="0" smtClean="0">
                <a:sym typeface="Wingdings" pitchFamily="2" charset="2"/>
              </a:rPr>
              <a:t>ADB (Android debug bridge)</a:t>
            </a:r>
          </a:p>
          <a:p>
            <a:endParaRPr lang="en-US" dirty="0" smtClean="0">
              <a:sym typeface="Wingdings" pitchFamily="2" charset="2"/>
            </a:endParaRPr>
          </a:p>
          <a:p>
            <a:pPr>
              <a:buNone/>
            </a:pPr>
            <a:endParaRPr lang="en-US" dirty="0"/>
          </a:p>
        </p:txBody>
      </p:sp>
      <p:sp>
        <p:nvSpPr>
          <p:cNvPr id="3" name="Title 2"/>
          <p:cNvSpPr>
            <a:spLocks noGrp="1"/>
          </p:cNvSpPr>
          <p:nvPr>
            <p:ph type="title"/>
          </p:nvPr>
        </p:nvSpPr>
        <p:spPr/>
        <p:txBody>
          <a:bodyPr/>
          <a:lstStyle/>
          <a:p>
            <a:r>
              <a:rPr lang="en-US" dirty="0" smtClean="0"/>
              <a:t>So what are my options?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5135563"/>
          </a:xfrm>
        </p:spPr>
        <p:txBody>
          <a:bodyPr/>
          <a:lstStyle/>
          <a:p>
            <a:r>
              <a:rPr lang="en-US" dirty="0" smtClean="0"/>
              <a:t>Android C2DM APIs</a:t>
            </a:r>
          </a:p>
          <a:p>
            <a:r>
              <a:rPr lang="en-US" dirty="0" smtClean="0"/>
              <a:t>Media framework</a:t>
            </a:r>
          </a:p>
          <a:p>
            <a:r>
              <a:rPr lang="en-US" dirty="0" smtClean="0"/>
              <a:t>Bluetooth</a:t>
            </a:r>
          </a:p>
          <a:p>
            <a:r>
              <a:rPr lang="en-US" dirty="0" smtClean="0"/>
              <a:t>Android 2.3 updates</a:t>
            </a:r>
          </a:p>
          <a:p>
            <a:r>
              <a:rPr lang="en-US" dirty="0" smtClean="0"/>
              <a:t>Graphics</a:t>
            </a:r>
          </a:p>
          <a:p>
            <a:r>
              <a:rPr lang="en-US" dirty="0" smtClean="0"/>
              <a:t>Notifications</a:t>
            </a:r>
          </a:p>
          <a:p>
            <a:r>
              <a:rPr lang="en-US" dirty="0" smtClean="0"/>
              <a:t>Phone</a:t>
            </a:r>
          </a:p>
          <a:p>
            <a:pPr lvl="1"/>
            <a:r>
              <a:rPr lang="en-US" dirty="0" smtClean="0"/>
              <a:t>SMS</a:t>
            </a:r>
          </a:p>
          <a:p>
            <a:pPr lvl="1"/>
            <a:r>
              <a:rPr lang="en-US" dirty="0" smtClean="0"/>
              <a:t>Call handling</a:t>
            </a:r>
          </a:p>
          <a:p>
            <a:pPr lvl="1"/>
            <a:endParaRPr lang="en-US" dirty="0" smtClean="0"/>
          </a:p>
          <a:p>
            <a:pPr lvl="1"/>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Android SDK components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5" name="Cloud 4"/>
          <p:cNvSpPr/>
          <p:nvPr/>
        </p:nvSpPr>
        <p:spPr>
          <a:xfrm>
            <a:off x="1676400" y="1447800"/>
            <a:ext cx="6019800" cy="4343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How do I change my app with a cool new audio file?</a:t>
            </a:r>
          </a:p>
          <a:p>
            <a:pPr algn="ctr"/>
            <a:r>
              <a:rPr lang="en-US" sz="2800" dirty="0" smtClean="0"/>
              <a:t>How should I get to know latest cricket score?</a:t>
            </a:r>
          </a:p>
          <a:p>
            <a:pPr algn="ctr"/>
            <a:r>
              <a:rPr lang="en-US" sz="2800" dirty="0" smtClean="0"/>
              <a:t>How should my app sync up with new email?</a:t>
            </a:r>
          </a:p>
          <a:p>
            <a:pPr algn="ctr"/>
            <a:r>
              <a:rPr lang="en-US" sz="2800" dirty="0" smtClean="0"/>
              <a:t>Poll?</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077200" cy="3962400"/>
          </a:xfrm>
        </p:spPr>
        <p:txBody>
          <a:bodyPr/>
          <a:lstStyle/>
          <a:p>
            <a:r>
              <a:rPr lang="en-US" dirty="0" smtClean="0"/>
              <a:t>Allows third-party application servers to send lightweight messages to their Android applications</a:t>
            </a:r>
          </a:p>
          <a:p>
            <a:r>
              <a:rPr lang="en-US" dirty="0" smtClean="0"/>
              <a:t>An application on an Android device doesn’t need to be running to receive messages. The system will wake up the application via Intent broadcast when the message arrives, as long as the application is set up with the proper broadcast receiver and permissions.</a:t>
            </a:r>
          </a:p>
          <a:p>
            <a:r>
              <a:rPr lang="en-US" dirty="0" smtClean="0"/>
              <a:t>It requires devices running Android 2.2 or higher that also have the Market application installed.</a:t>
            </a:r>
          </a:p>
          <a:p>
            <a:r>
              <a:rPr lang="en-US" dirty="0" smtClean="0"/>
              <a:t>Uses an existing connection for Google services. This requires users to set up their Google account on their mobile devices.</a:t>
            </a:r>
            <a:endParaRPr lang="en-US" dirty="0"/>
          </a:p>
        </p:txBody>
      </p:sp>
      <p:sp>
        <p:nvSpPr>
          <p:cNvPr id="3" name="Title 2"/>
          <p:cNvSpPr>
            <a:spLocks noGrp="1"/>
          </p:cNvSpPr>
          <p:nvPr>
            <p:ph type="title"/>
          </p:nvPr>
        </p:nvSpPr>
        <p:spPr>
          <a:xfrm>
            <a:off x="457200" y="274638"/>
            <a:ext cx="6781800" cy="418058"/>
          </a:xfrm>
        </p:spPr>
        <p:txBody>
          <a:bodyPr/>
          <a:lstStyle/>
          <a:p>
            <a:r>
              <a:rPr lang="en-US" b="1" dirty="0" smtClean="0"/>
              <a:t>Android Cloud to Device Messaging Framework</a:t>
            </a:r>
            <a:br>
              <a:rPr lang="en-US" b="1" dirty="0" smtClean="0"/>
            </a:b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562600" y="533400"/>
            <a:ext cx="2743200" cy="2032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C2DM</a:t>
            </a:r>
            <a:endParaRPr lang="en-US" dirty="0"/>
          </a:p>
        </p:txBody>
      </p:sp>
      <p:sp>
        <p:nvSpPr>
          <p:cNvPr id="4" name="Rounded Rectangle 3"/>
          <p:cNvSpPr/>
          <p:nvPr/>
        </p:nvSpPr>
        <p:spPr>
          <a:xfrm>
            <a:off x="457200" y="3429000"/>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a:t>
            </a:r>
            <a:endParaRPr lang="en-US" dirty="0"/>
          </a:p>
        </p:txBody>
      </p:sp>
      <p:cxnSp>
        <p:nvCxnSpPr>
          <p:cNvPr id="10" name="Straight Arrow Connector 9"/>
          <p:cNvCxnSpPr>
            <a:stCxn id="4" idx="0"/>
          </p:cNvCxnSpPr>
          <p:nvPr/>
        </p:nvCxnSpPr>
        <p:spPr>
          <a:xfrm rot="5400000" flipH="1" flipV="1">
            <a:off x="1352550" y="2266950"/>
            <a:ext cx="15240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2286000"/>
            <a:ext cx="1600200" cy="646331"/>
          </a:xfrm>
          <a:prstGeom prst="rect">
            <a:avLst/>
          </a:prstGeom>
          <a:noFill/>
        </p:spPr>
        <p:txBody>
          <a:bodyPr wrap="square" rtlCol="0">
            <a:spAutoFit/>
          </a:bodyPr>
          <a:lstStyle/>
          <a:p>
            <a:r>
              <a:rPr lang="en-US" dirty="0" smtClean="0"/>
              <a:t>1. Registration intent</a:t>
            </a:r>
            <a:endParaRPr lang="en-US" dirty="0"/>
          </a:p>
        </p:txBody>
      </p:sp>
      <p:cxnSp>
        <p:nvCxnSpPr>
          <p:cNvPr id="14" name="Straight Arrow Connector 13"/>
          <p:cNvCxnSpPr/>
          <p:nvPr/>
        </p:nvCxnSpPr>
        <p:spPr>
          <a:xfrm rot="5400000">
            <a:off x="2819400" y="2438400"/>
            <a:ext cx="1295400" cy="990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2895600"/>
            <a:ext cx="1600200" cy="646331"/>
          </a:xfrm>
          <a:prstGeom prst="rect">
            <a:avLst/>
          </a:prstGeom>
          <a:noFill/>
        </p:spPr>
        <p:txBody>
          <a:bodyPr wrap="square" rtlCol="0">
            <a:spAutoFit/>
          </a:bodyPr>
          <a:lstStyle/>
          <a:p>
            <a:r>
              <a:rPr lang="en-US" dirty="0" smtClean="0"/>
              <a:t>2. Registration ID</a:t>
            </a:r>
            <a:endParaRPr lang="en-US" dirty="0"/>
          </a:p>
        </p:txBody>
      </p:sp>
      <p:cxnSp>
        <p:nvCxnSpPr>
          <p:cNvPr id="17" name="Straight Arrow Connector 16"/>
          <p:cNvCxnSpPr>
            <a:stCxn id="4" idx="3"/>
          </p:cNvCxnSpPr>
          <p:nvPr/>
        </p:nvCxnSpPr>
        <p:spPr>
          <a:xfrm flipV="1">
            <a:off x="2971800" y="2667000"/>
            <a:ext cx="4419600" cy="1524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05400" y="4267200"/>
            <a:ext cx="1600200" cy="646331"/>
          </a:xfrm>
          <a:prstGeom prst="rect">
            <a:avLst/>
          </a:prstGeom>
          <a:noFill/>
        </p:spPr>
        <p:txBody>
          <a:bodyPr wrap="square" rtlCol="0">
            <a:spAutoFit/>
          </a:bodyPr>
          <a:lstStyle/>
          <a:p>
            <a:r>
              <a:rPr lang="en-US" dirty="0" smtClean="0"/>
              <a:t>4. Registration ID</a:t>
            </a:r>
            <a:endParaRPr lang="en-US" dirty="0"/>
          </a:p>
        </p:txBody>
      </p:sp>
      <p:sp>
        <p:nvSpPr>
          <p:cNvPr id="27" name="Cloud Callout 26"/>
          <p:cNvSpPr/>
          <p:nvPr/>
        </p:nvSpPr>
        <p:spPr>
          <a:xfrm>
            <a:off x="2438400" y="1066800"/>
            <a:ext cx="2514600" cy="1295400"/>
          </a:xfrm>
          <a:prstGeom prst="cloudCallout">
            <a:avLst>
              <a:gd name="adj1" fmla="val -30492"/>
              <a:gd name="adj2" fmla="val 28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Google C2DM Server</a:t>
            </a:r>
            <a:endParaRPr lang="en-US" dirty="0"/>
          </a:p>
        </p:txBody>
      </p:sp>
      <p:sp>
        <p:nvSpPr>
          <p:cNvPr id="29" name="Cloud Callout 28"/>
          <p:cNvSpPr/>
          <p:nvPr/>
        </p:nvSpPr>
        <p:spPr>
          <a:xfrm>
            <a:off x="6172200" y="1371600"/>
            <a:ext cx="2514600" cy="1295400"/>
          </a:xfrm>
          <a:prstGeom prst="cloudCallout">
            <a:avLst>
              <a:gd name="adj1" fmla="val -30492"/>
              <a:gd name="adj2" fmla="val 28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Application Server</a:t>
            </a:r>
            <a:endParaRPr lang="en-US" dirty="0"/>
          </a:p>
        </p:txBody>
      </p:sp>
      <p:cxnSp>
        <p:nvCxnSpPr>
          <p:cNvPr id="12" name="Straight Arrow Connector 11"/>
          <p:cNvCxnSpPr/>
          <p:nvPr/>
        </p:nvCxnSpPr>
        <p:spPr>
          <a:xfrm rot="5400000" flipH="1" flipV="1">
            <a:off x="2019300" y="25527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33600" y="2514600"/>
            <a:ext cx="914400" cy="369332"/>
          </a:xfrm>
          <a:prstGeom prst="rect">
            <a:avLst/>
          </a:prstGeom>
          <a:noFill/>
        </p:spPr>
        <p:txBody>
          <a:bodyPr wrap="square" rtlCol="0">
            <a:spAutoFit/>
          </a:bodyPr>
          <a:lstStyle/>
          <a:p>
            <a:r>
              <a:rPr lang="en-US" dirty="0" smtClean="0"/>
              <a:t>3. 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Sending a message</a:t>
            </a:r>
            <a:endParaRPr lang="en-US" dirty="0"/>
          </a:p>
        </p:txBody>
      </p:sp>
      <p:sp>
        <p:nvSpPr>
          <p:cNvPr id="4" name="Rounded Rectangle 3"/>
          <p:cNvSpPr/>
          <p:nvPr/>
        </p:nvSpPr>
        <p:spPr>
          <a:xfrm>
            <a:off x="1752600" y="38862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1 Application</a:t>
            </a:r>
            <a:endParaRPr lang="en-US" dirty="0"/>
          </a:p>
        </p:txBody>
      </p:sp>
      <p:cxnSp>
        <p:nvCxnSpPr>
          <p:cNvPr id="14" name="Straight Arrow Connector 13"/>
          <p:cNvCxnSpPr>
            <a:endCxn id="4" idx="0"/>
          </p:cNvCxnSpPr>
          <p:nvPr/>
        </p:nvCxnSpPr>
        <p:spPr>
          <a:xfrm rot="5400000">
            <a:off x="2057400" y="3276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2743200"/>
            <a:ext cx="1600200" cy="1200329"/>
          </a:xfrm>
          <a:prstGeom prst="rect">
            <a:avLst/>
          </a:prstGeom>
          <a:noFill/>
        </p:spPr>
        <p:txBody>
          <a:bodyPr wrap="square" rtlCol="0">
            <a:spAutoFit/>
          </a:bodyPr>
          <a:lstStyle/>
          <a:p>
            <a:r>
              <a:rPr lang="en-US" dirty="0" smtClean="0"/>
              <a:t>2. Sends message to registered clients</a:t>
            </a:r>
            <a:endParaRPr lang="en-US" dirty="0"/>
          </a:p>
        </p:txBody>
      </p:sp>
      <p:sp>
        <p:nvSpPr>
          <p:cNvPr id="24" name="TextBox 23"/>
          <p:cNvSpPr txBox="1"/>
          <p:nvPr/>
        </p:nvSpPr>
        <p:spPr>
          <a:xfrm>
            <a:off x="4267200" y="1295400"/>
            <a:ext cx="1600200" cy="646331"/>
          </a:xfrm>
          <a:prstGeom prst="rect">
            <a:avLst/>
          </a:prstGeom>
          <a:noFill/>
        </p:spPr>
        <p:txBody>
          <a:bodyPr wrap="square" rtlCol="0">
            <a:spAutoFit/>
          </a:bodyPr>
          <a:lstStyle/>
          <a:p>
            <a:r>
              <a:rPr lang="en-US" dirty="0" smtClean="0"/>
              <a:t>1. Message for applications</a:t>
            </a:r>
            <a:endParaRPr lang="en-US" dirty="0"/>
          </a:p>
        </p:txBody>
      </p:sp>
      <p:cxnSp>
        <p:nvCxnSpPr>
          <p:cNvPr id="16" name="Straight Arrow Connector 15"/>
          <p:cNvCxnSpPr>
            <a:endCxn id="34" idx="2"/>
          </p:cNvCxnSpPr>
          <p:nvPr/>
        </p:nvCxnSpPr>
        <p:spPr>
          <a:xfrm rot="10800000">
            <a:off x="4264598" y="1905000"/>
            <a:ext cx="175520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191000" y="38862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2</a:t>
            </a:r>
            <a:endParaRPr lang="en-US" dirty="0"/>
          </a:p>
        </p:txBody>
      </p:sp>
      <p:sp>
        <p:nvSpPr>
          <p:cNvPr id="23" name="Rounded Rectangle 22"/>
          <p:cNvSpPr/>
          <p:nvPr/>
        </p:nvSpPr>
        <p:spPr>
          <a:xfrm>
            <a:off x="7010400" y="38862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n</a:t>
            </a:r>
            <a:endParaRPr lang="en-US" dirty="0"/>
          </a:p>
        </p:txBody>
      </p:sp>
      <p:cxnSp>
        <p:nvCxnSpPr>
          <p:cNvPr id="26" name="Straight Connector 25"/>
          <p:cNvCxnSpPr>
            <a:stCxn id="22" idx="3"/>
            <a:endCxn id="23" idx="1"/>
          </p:cNvCxnSpPr>
          <p:nvPr/>
        </p:nvCxnSpPr>
        <p:spPr>
          <a:xfrm>
            <a:off x="6019800" y="4381500"/>
            <a:ext cx="990600" cy="0"/>
          </a:xfrm>
          <a:prstGeom prst="line">
            <a:avLst/>
          </a:prstGeom>
          <a:ln w="34925">
            <a:prstDash val="dash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3276600" y="2057400"/>
            <a:ext cx="12192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3" idx="0"/>
          </p:cNvCxnSpPr>
          <p:nvPr/>
        </p:nvCxnSpPr>
        <p:spPr>
          <a:xfrm>
            <a:off x="3200400" y="2362200"/>
            <a:ext cx="4724400" cy="15240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Cloud Callout 32"/>
          <p:cNvSpPr/>
          <p:nvPr/>
        </p:nvSpPr>
        <p:spPr>
          <a:xfrm>
            <a:off x="6019800" y="1219200"/>
            <a:ext cx="2514600" cy="1295400"/>
          </a:xfrm>
          <a:prstGeom prst="cloudCallout">
            <a:avLst>
              <a:gd name="adj1" fmla="val -30492"/>
              <a:gd name="adj2" fmla="val 28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Application Server</a:t>
            </a:r>
            <a:endParaRPr lang="en-US" dirty="0"/>
          </a:p>
        </p:txBody>
      </p:sp>
      <p:sp>
        <p:nvSpPr>
          <p:cNvPr id="34" name="Cloud Callout 33"/>
          <p:cNvSpPr/>
          <p:nvPr/>
        </p:nvSpPr>
        <p:spPr>
          <a:xfrm>
            <a:off x="1143000" y="1219200"/>
            <a:ext cx="3124200" cy="1371600"/>
          </a:xfrm>
          <a:prstGeom prst="cloudCallout">
            <a:avLst>
              <a:gd name="adj1" fmla="val -30492"/>
              <a:gd name="adj2" fmla="val 28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Google C2DM Server</a:t>
            </a:r>
          </a:p>
          <a:p>
            <a:pPr algn="ctr"/>
            <a:r>
              <a:rPr lang="en-US" dirty="0" smtClean="0"/>
              <a:t>(2. Queues and stores messages)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par>
                                <p:cTn id="19" presetID="3" presetClass="entr" presetSubtype="1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685800" y="3505200"/>
            <a:ext cx="7924800" cy="3048000"/>
          </a:xfrm>
          <a:prstGeom prst="roundRect">
            <a:avLst/>
          </a:prstGeom>
          <a:no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Receiving a message</a:t>
            </a:r>
            <a:endParaRPr lang="en-US" dirty="0"/>
          </a:p>
        </p:txBody>
      </p:sp>
      <p:sp>
        <p:nvSpPr>
          <p:cNvPr id="4" name="Rounded Rectangle 3"/>
          <p:cNvSpPr/>
          <p:nvPr/>
        </p:nvSpPr>
        <p:spPr>
          <a:xfrm>
            <a:off x="1752600" y="38862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C2DM Service</a:t>
            </a:r>
            <a:endParaRPr lang="en-US" dirty="0"/>
          </a:p>
        </p:txBody>
      </p:sp>
      <p:sp>
        <p:nvSpPr>
          <p:cNvPr id="6" name="Rounded Rectangle 5"/>
          <p:cNvSpPr/>
          <p:nvPr/>
        </p:nvSpPr>
        <p:spPr>
          <a:xfrm>
            <a:off x="6019800" y="1143000"/>
            <a:ext cx="2743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Third Party Application Server</a:t>
            </a:r>
            <a:endParaRPr lang="en-US" dirty="0"/>
          </a:p>
        </p:txBody>
      </p:sp>
      <p:cxnSp>
        <p:nvCxnSpPr>
          <p:cNvPr id="14" name="Straight Arrow Connector 13"/>
          <p:cNvCxnSpPr>
            <a:endCxn id="4" idx="0"/>
          </p:cNvCxnSpPr>
          <p:nvPr/>
        </p:nvCxnSpPr>
        <p:spPr>
          <a:xfrm rot="5400000">
            <a:off x="2057400" y="3276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2667000"/>
            <a:ext cx="1600200" cy="1200329"/>
          </a:xfrm>
          <a:prstGeom prst="rect">
            <a:avLst/>
          </a:prstGeom>
          <a:noFill/>
        </p:spPr>
        <p:txBody>
          <a:bodyPr wrap="square" rtlCol="0">
            <a:spAutoFit/>
          </a:bodyPr>
          <a:lstStyle/>
          <a:p>
            <a:r>
              <a:rPr lang="en-US" dirty="0" smtClean="0"/>
              <a:t>2. Sends message to registered clients</a:t>
            </a:r>
            <a:endParaRPr lang="en-US" dirty="0"/>
          </a:p>
        </p:txBody>
      </p:sp>
      <p:sp>
        <p:nvSpPr>
          <p:cNvPr id="24" name="TextBox 23"/>
          <p:cNvSpPr txBox="1"/>
          <p:nvPr/>
        </p:nvSpPr>
        <p:spPr>
          <a:xfrm>
            <a:off x="4267200" y="1295400"/>
            <a:ext cx="1600200" cy="646331"/>
          </a:xfrm>
          <a:prstGeom prst="rect">
            <a:avLst/>
          </a:prstGeom>
          <a:noFill/>
        </p:spPr>
        <p:txBody>
          <a:bodyPr wrap="square" rtlCol="0">
            <a:spAutoFit/>
          </a:bodyPr>
          <a:lstStyle/>
          <a:p>
            <a:r>
              <a:rPr lang="en-US" dirty="0" smtClean="0"/>
              <a:t>1. Message for applications</a:t>
            </a:r>
            <a:endParaRPr lang="en-US" dirty="0"/>
          </a:p>
        </p:txBody>
      </p:sp>
      <p:cxnSp>
        <p:nvCxnSpPr>
          <p:cNvPr id="16" name="Straight Arrow Connector 15"/>
          <p:cNvCxnSpPr>
            <a:stCxn id="6" idx="1"/>
          </p:cNvCxnSpPr>
          <p:nvPr/>
        </p:nvCxnSpPr>
        <p:spPr>
          <a:xfrm rot="10800000">
            <a:off x="4038600" y="19050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066800" y="53340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 1</a:t>
            </a:r>
            <a:endParaRPr lang="en-US" dirty="0"/>
          </a:p>
        </p:txBody>
      </p:sp>
      <p:sp>
        <p:nvSpPr>
          <p:cNvPr id="23" name="Rounded Rectangle 22"/>
          <p:cNvSpPr/>
          <p:nvPr/>
        </p:nvSpPr>
        <p:spPr>
          <a:xfrm>
            <a:off x="6553200" y="53340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 n</a:t>
            </a:r>
            <a:endParaRPr lang="en-US" dirty="0"/>
          </a:p>
        </p:txBody>
      </p:sp>
      <p:cxnSp>
        <p:nvCxnSpPr>
          <p:cNvPr id="26" name="Straight Connector 25"/>
          <p:cNvCxnSpPr>
            <a:stCxn id="28" idx="3"/>
            <a:endCxn id="23" idx="1"/>
          </p:cNvCxnSpPr>
          <p:nvPr/>
        </p:nvCxnSpPr>
        <p:spPr>
          <a:xfrm>
            <a:off x="5105400" y="5829300"/>
            <a:ext cx="1447800" cy="0"/>
          </a:xfrm>
          <a:prstGeom prst="line">
            <a:avLst/>
          </a:prstGeom>
          <a:ln w="34925">
            <a:prstDash val="dash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2"/>
            <a:endCxn id="22" idx="0"/>
          </p:cNvCxnSpPr>
          <p:nvPr/>
        </p:nvCxnSpPr>
        <p:spPr>
          <a:xfrm rot="5400000">
            <a:off x="2095500" y="4762500"/>
            <a:ext cx="457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3"/>
            <a:endCxn id="23" idx="0"/>
          </p:cNvCxnSpPr>
          <p:nvPr/>
        </p:nvCxnSpPr>
        <p:spPr>
          <a:xfrm>
            <a:off x="3581400" y="4381500"/>
            <a:ext cx="3886200" cy="9525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276600" y="53340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 2</a:t>
            </a:r>
            <a:endParaRPr lang="en-US" dirty="0"/>
          </a:p>
        </p:txBody>
      </p:sp>
      <p:cxnSp>
        <p:nvCxnSpPr>
          <p:cNvPr id="30" name="Straight Arrow Connector 29"/>
          <p:cNvCxnSpPr>
            <a:stCxn id="4" idx="2"/>
            <a:endCxn id="28" idx="0"/>
          </p:cNvCxnSpPr>
          <p:nvPr/>
        </p:nvCxnSpPr>
        <p:spPr>
          <a:xfrm rot="16200000" flipH="1">
            <a:off x="3200400" y="4343400"/>
            <a:ext cx="457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Cloud Callout 38"/>
          <p:cNvSpPr/>
          <p:nvPr/>
        </p:nvSpPr>
        <p:spPr>
          <a:xfrm>
            <a:off x="914400" y="1295400"/>
            <a:ext cx="3124200" cy="1371600"/>
          </a:xfrm>
          <a:prstGeom prst="cloudCallout">
            <a:avLst>
              <a:gd name="adj1" fmla="val -30492"/>
              <a:gd name="adj2" fmla="val 283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Google C2DM Server</a:t>
            </a:r>
          </a:p>
          <a:p>
            <a:pPr algn="ctr"/>
            <a:r>
              <a:rPr lang="en-US" dirty="0" smtClean="0"/>
              <a:t>(2. Queues and stores messages)</a:t>
            </a:r>
            <a:endParaRPr lang="en-US" dirty="0"/>
          </a:p>
        </p:txBody>
      </p:sp>
      <p:sp>
        <p:nvSpPr>
          <p:cNvPr id="41" name="TextBox 40"/>
          <p:cNvSpPr txBox="1"/>
          <p:nvPr/>
        </p:nvSpPr>
        <p:spPr>
          <a:xfrm>
            <a:off x="3657600" y="4114800"/>
            <a:ext cx="4343400" cy="646331"/>
          </a:xfrm>
          <a:prstGeom prst="rect">
            <a:avLst/>
          </a:prstGeom>
          <a:noFill/>
        </p:spPr>
        <p:txBody>
          <a:bodyPr wrap="square" rtlCol="0">
            <a:spAutoFit/>
          </a:bodyPr>
          <a:lstStyle/>
          <a:p>
            <a:r>
              <a:rPr lang="en-US" dirty="0" smtClean="0"/>
              <a:t>3. Parse Key </a:t>
            </a:r>
            <a:r>
              <a:rPr lang="en-US" dirty="0" err="1" smtClean="0"/>
              <a:t>Vaue</a:t>
            </a:r>
            <a:r>
              <a:rPr lang="en-US" dirty="0" smtClean="0"/>
              <a:t> pairs and pass to the respective applications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par>
                                <p:cTn id="18" presetID="3" presetClass="entr" presetSubtype="1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par>
                                <p:cTn id="21" presetID="3" presetClass="entr" presetSubtype="1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par>
                                <p:cTn id="24" presetID="3" presetClass="entr" presetSubtype="1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133600" y="1447800"/>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a nutshell</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381000" y="950302"/>
            <a:ext cx="8426035" cy="5374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Advantages</a:t>
            </a:r>
            <a:endParaRPr lang="en-US" dirty="0"/>
          </a:p>
        </p:txBody>
      </p:sp>
      <p:pic>
        <p:nvPicPr>
          <p:cNvPr id="37890" name="Picture 2"/>
          <p:cNvPicPr>
            <a:picLocks noGrp="1" noChangeAspect="1" noChangeArrowheads="1"/>
          </p:cNvPicPr>
          <p:nvPr>
            <p:ph idx="1"/>
          </p:nvPr>
        </p:nvPicPr>
        <p:blipFill>
          <a:blip r:embed="rId3" cstate="print"/>
          <a:srcRect/>
          <a:stretch>
            <a:fillRect/>
          </a:stretch>
        </p:blipFill>
        <p:spPr bwMode="auto">
          <a:xfrm>
            <a:off x="152400" y="1066800"/>
            <a:ext cx="4582102" cy="2971800"/>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4876800" y="1219200"/>
            <a:ext cx="3843336" cy="2758797"/>
          </a:xfrm>
          <a:prstGeom prst="rect">
            <a:avLst/>
          </a:prstGeom>
          <a:noFill/>
          <a:ln w="9525">
            <a:noFill/>
            <a:miter lim="800000"/>
            <a:headEnd/>
            <a:tailEnd/>
          </a:ln>
        </p:spPr>
      </p:pic>
      <p:pic>
        <p:nvPicPr>
          <p:cNvPr id="37892" name="Picture 4"/>
          <p:cNvPicPr>
            <a:picLocks noChangeAspect="1" noChangeArrowheads="1"/>
          </p:cNvPicPr>
          <p:nvPr/>
        </p:nvPicPr>
        <p:blipFill>
          <a:blip r:embed="rId5" cstate="print"/>
          <a:srcRect/>
          <a:stretch>
            <a:fillRect/>
          </a:stretch>
        </p:blipFill>
        <p:spPr bwMode="auto">
          <a:xfrm>
            <a:off x="3505200" y="3946464"/>
            <a:ext cx="3471863" cy="2458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miley Face 3"/>
          <p:cNvSpPr/>
          <p:nvPr/>
        </p:nvSpPr>
        <p:spPr>
          <a:xfrm>
            <a:off x="762000" y="2133600"/>
            <a:ext cx="3352800" cy="33528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1219200"/>
            <a:ext cx="3581400" cy="584775"/>
          </a:xfrm>
          <a:prstGeom prst="rect">
            <a:avLst/>
          </a:prstGeom>
          <a:noFill/>
        </p:spPr>
        <p:txBody>
          <a:bodyPr wrap="square" rtlCol="0">
            <a:spAutoFit/>
          </a:bodyPr>
          <a:lstStyle/>
          <a:p>
            <a:r>
              <a:rPr lang="en-US" sz="3200" dirty="0" smtClean="0"/>
              <a:t>No Stage Courage?</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Media Frame work </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103483" y="2514600"/>
            <a:ext cx="8935445" cy="39624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228600" y="1066800"/>
            <a:ext cx="815340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6172200" cy="418058"/>
          </a:xfrm>
        </p:spPr>
        <p:txBody>
          <a:bodyPr/>
          <a:lstStyle/>
          <a:p>
            <a:r>
              <a:rPr lang="en-US" dirty="0" smtClean="0"/>
              <a:t>How does all apps put the images on to the screen?</a:t>
            </a:r>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304800" y="2133600"/>
            <a:ext cx="8537963"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962400"/>
            <a:ext cx="8229600" cy="1477963"/>
          </a:xfrm>
        </p:spPr>
        <p:txBody>
          <a:bodyPr/>
          <a:lstStyle/>
          <a:p>
            <a:r>
              <a:rPr lang="en-US" dirty="0" smtClean="0"/>
              <a:t>Manages all audio output devices</a:t>
            </a:r>
          </a:p>
          <a:p>
            <a:r>
              <a:rPr lang="en-US" dirty="0" smtClean="0"/>
              <a:t>Processes multiple audio streams into PCM audio out paths</a:t>
            </a:r>
          </a:p>
          <a:p>
            <a:r>
              <a:rPr lang="en-US" dirty="0" smtClean="0"/>
              <a:t>Handles audio routing to various outputs</a:t>
            </a:r>
          </a:p>
          <a:p>
            <a:endParaRPr lang="en-US" dirty="0" smtClean="0"/>
          </a:p>
          <a:p>
            <a:endParaRPr lang="en-US" dirty="0"/>
          </a:p>
        </p:txBody>
      </p:sp>
      <p:sp>
        <p:nvSpPr>
          <p:cNvPr id="3" name="Title 2"/>
          <p:cNvSpPr>
            <a:spLocks noGrp="1"/>
          </p:cNvSpPr>
          <p:nvPr>
            <p:ph type="title"/>
          </p:nvPr>
        </p:nvSpPr>
        <p:spPr/>
        <p:txBody>
          <a:bodyPr/>
          <a:lstStyle/>
          <a:p>
            <a:r>
              <a:rPr lang="en-US" dirty="0" smtClean="0"/>
              <a:t>Audio Flinger</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228600" y="914400"/>
            <a:ext cx="8305800" cy="254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Video Tele Conference</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207962" y="1219200"/>
            <a:ext cx="8936038" cy="545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57400"/>
            <a:ext cx="2895600" cy="2286000"/>
          </a:xfrm>
        </p:spPr>
        <p:txBody>
          <a:bodyPr/>
          <a:lstStyle/>
          <a:p>
            <a:r>
              <a:rPr lang="en-US" dirty="0" smtClean="0"/>
              <a:t>Default profiles supported</a:t>
            </a:r>
          </a:p>
          <a:p>
            <a:pPr lvl="1"/>
            <a:r>
              <a:rPr lang="en-US" dirty="0" smtClean="0"/>
              <a:t>HSP</a:t>
            </a:r>
          </a:p>
          <a:p>
            <a:pPr lvl="1"/>
            <a:r>
              <a:rPr lang="en-US" dirty="0" smtClean="0"/>
              <a:t>HFP</a:t>
            </a:r>
          </a:p>
          <a:p>
            <a:pPr lvl="1"/>
            <a:r>
              <a:rPr lang="en-US" dirty="0" smtClean="0"/>
              <a:t>A2DP/AVRCP</a:t>
            </a:r>
          </a:p>
          <a:p>
            <a:pPr lvl="1"/>
            <a:r>
              <a:rPr lang="en-US" dirty="0" smtClean="0"/>
              <a:t>OPP</a:t>
            </a:r>
          </a:p>
          <a:p>
            <a:pPr lvl="1"/>
            <a:r>
              <a:rPr lang="en-US" dirty="0" smtClean="0"/>
              <a:t>PBAP</a:t>
            </a:r>
          </a:p>
          <a:p>
            <a:endParaRPr lang="en-US" dirty="0"/>
          </a:p>
        </p:txBody>
      </p:sp>
      <p:sp>
        <p:nvSpPr>
          <p:cNvPr id="3" name="Title 2"/>
          <p:cNvSpPr>
            <a:spLocks noGrp="1"/>
          </p:cNvSpPr>
          <p:nvPr>
            <p:ph type="title"/>
          </p:nvPr>
        </p:nvSpPr>
        <p:spPr>
          <a:xfrm>
            <a:off x="381000" y="228600"/>
            <a:ext cx="6172200" cy="381000"/>
          </a:xfrm>
        </p:spPr>
        <p:txBody>
          <a:bodyPr/>
          <a:lstStyle/>
          <a:p>
            <a:r>
              <a:rPr lang="en-US" dirty="0" smtClean="0"/>
              <a:t>Bluetooth Support in SDK: Example of HID extension	</a:t>
            </a: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2286000" y="990600"/>
            <a:ext cx="6724650"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case</a:t>
            </a:r>
            <a:endParaRPr lang="en-US" dirty="0"/>
          </a:p>
        </p:txBody>
      </p:sp>
      <p:pic>
        <p:nvPicPr>
          <p:cNvPr id="4" name="Picture 4" descr="omapzoom2-photo"/>
          <p:cNvPicPr>
            <a:picLocks noChangeAspect="1" noChangeArrowheads="1"/>
          </p:cNvPicPr>
          <p:nvPr/>
        </p:nvPicPr>
        <p:blipFill>
          <a:blip r:embed="rId2" cstate="print"/>
          <a:srcRect/>
          <a:stretch>
            <a:fillRect/>
          </a:stretch>
        </p:blipFill>
        <p:spPr bwMode="auto">
          <a:xfrm rot="-859649">
            <a:off x="4276060" y="3860343"/>
            <a:ext cx="1583929" cy="1490663"/>
          </a:xfrm>
          <a:prstGeom prst="rect">
            <a:avLst/>
          </a:prstGeom>
          <a:noFill/>
        </p:spPr>
      </p:pic>
      <p:pic>
        <p:nvPicPr>
          <p:cNvPr id="5" name="Picture 5" descr="gamepad"/>
          <p:cNvPicPr>
            <a:picLocks noChangeAspect="1" noChangeArrowheads="1"/>
          </p:cNvPicPr>
          <p:nvPr/>
        </p:nvPicPr>
        <p:blipFill>
          <a:blip r:embed="rId3" cstate="print"/>
          <a:srcRect/>
          <a:stretch>
            <a:fillRect/>
          </a:stretch>
        </p:blipFill>
        <p:spPr bwMode="auto">
          <a:xfrm>
            <a:off x="5105400" y="5486400"/>
            <a:ext cx="914400" cy="762000"/>
          </a:xfrm>
          <a:prstGeom prst="rect">
            <a:avLst/>
          </a:prstGeom>
          <a:noFill/>
        </p:spPr>
      </p:pic>
      <p:pic>
        <p:nvPicPr>
          <p:cNvPr id="6" name="Picture 6"/>
          <p:cNvPicPr>
            <a:picLocks noChangeAspect="1" noChangeArrowheads="1"/>
          </p:cNvPicPr>
          <p:nvPr/>
        </p:nvPicPr>
        <p:blipFill>
          <a:blip r:embed="rId4" cstate="print"/>
          <a:srcRect/>
          <a:stretch>
            <a:fillRect/>
          </a:stretch>
        </p:blipFill>
        <p:spPr bwMode="auto">
          <a:xfrm rot="-910205">
            <a:off x="4603300" y="4061924"/>
            <a:ext cx="840782" cy="532445"/>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rot="-826420">
            <a:off x="3259297" y="1395958"/>
            <a:ext cx="2308220" cy="1517681"/>
          </a:xfrm>
          <a:prstGeom prst="rect">
            <a:avLst/>
          </a:prstGeom>
          <a:noFill/>
          <a:ln w="9525">
            <a:noFill/>
            <a:miter lim="800000"/>
            <a:headEnd/>
            <a:tailEnd/>
          </a:ln>
          <a:effectLst/>
        </p:spPr>
      </p:pic>
      <p:sp>
        <p:nvSpPr>
          <p:cNvPr id="8" name="AutoShape 8"/>
          <p:cNvSpPr>
            <a:spLocks noChangeArrowheads="1"/>
          </p:cNvSpPr>
          <p:nvPr/>
        </p:nvSpPr>
        <p:spPr bwMode="auto">
          <a:xfrm rot="-872419">
            <a:off x="3958732" y="3125450"/>
            <a:ext cx="1608137" cy="778167"/>
          </a:xfrm>
          <a:custGeom>
            <a:avLst/>
            <a:gdLst>
              <a:gd name="G0" fmla="+- 9530 0 0"/>
              <a:gd name="G1" fmla="+- 21600 0 9530"/>
              <a:gd name="G2" fmla="*/ 9530 1 2"/>
              <a:gd name="G3" fmla="+- 21600 0 G2"/>
              <a:gd name="G4" fmla="+/ 9530 21600 2"/>
              <a:gd name="G5" fmla="+/ G1 0 2"/>
              <a:gd name="G6" fmla="*/ 21600 21600 9530"/>
              <a:gd name="G7" fmla="*/ G6 1 2"/>
              <a:gd name="G8" fmla="+- 21600 0 G7"/>
              <a:gd name="G9" fmla="*/ 21600 1 2"/>
              <a:gd name="G10" fmla="+- 9530 0 G9"/>
              <a:gd name="G11" fmla="?: G10 G8 0"/>
              <a:gd name="G12" fmla="?: G10 G7 21600"/>
              <a:gd name="T0" fmla="*/ 16835 w 21600"/>
              <a:gd name="T1" fmla="*/ 10800 h 21600"/>
              <a:gd name="T2" fmla="*/ 10800 w 21600"/>
              <a:gd name="T3" fmla="*/ 21600 h 21600"/>
              <a:gd name="T4" fmla="*/ 4765 w 21600"/>
              <a:gd name="T5" fmla="*/ 10800 h 21600"/>
              <a:gd name="T6" fmla="*/ 10800 w 21600"/>
              <a:gd name="T7" fmla="*/ 0 h 21600"/>
              <a:gd name="T8" fmla="*/ 6565 w 21600"/>
              <a:gd name="T9" fmla="*/ 6565 h 21600"/>
              <a:gd name="T10" fmla="*/ 15035 w 21600"/>
              <a:gd name="T11" fmla="*/ 15035 h 21600"/>
            </a:gdLst>
            <a:ahLst/>
            <a:cxnLst>
              <a:cxn ang="0">
                <a:pos x="T0" y="T1"/>
              </a:cxn>
              <a:cxn ang="0">
                <a:pos x="T2" y="T3"/>
              </a:cxn>
              <a:cxn ang="0">
                <a:pos x="T4" y="T5"/>
              </a:cxn>
              <a:cxn ang="0">
                <a:pos x="T6" y="T7"/>
              </a:cxn>
            </a:cxnLst>
            <a:rect l="T8" t="T9" r="T10" b="T11"/>
            <a:pathLst>
              <a:path w="21600" h="21600">
                <a:moveTo>
                  <a:pt x="0" y="0"/>
                </a:moveTo>
                <a:lnTo>
                  <a:pt x="9530" y="21600"/>
                </a:lnTo>
                <a:lnTo>
                  <a:pt x="12070" y="21600"/>
                </a:lnTo>
                <a:lnTo>
                  <a:pt x="21600" y="0"/>
                </a:lnTo>
                <a:close/>
              </a:path>
            </a:pathLst>
          </a:custGeom>
          <a:solidFill>
            <a:srgbClr val="99CC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229600" cy="4525963"/>
          </a:xfrm>
        </p:spPr>
        <p:txBody>
          <a:bodyPr/>
          <a:lstStyle/>
          <a:p>
            <a:r>
              <a:rPr lang="en-US" dirty="0" smtClean="0"/>
              <a:t>Native NDK improvements</a:t>
            </a:r>
          </a:p>
          <a:p>
            <a:pPr lvl="1"/>
            <a:r>
              <a:rPr lang="en-US" dirty="0" smtClean="0"/>
              <a:t>Can receive sensor inputs</a:t>
            </a:r>
          </a:p>
          <a:p>
            <a:pPr lvl="1"/>
            <a:r>
              <a:rPr lang="en-US" dirty="0" smtClean="0"/>
              <a:t>Open API for native audio</a:t>
            </a:r>
          </a:p>
          <a:p>
            <a:pPr lvl="1"/>
            <a:r>
              <a:rPr lang="en-US" dirty="0" smtClean="0"/>
              <a:t>Activity life cycle and window management etc</a:t>
            </a:r>
          </a:p>
          <a:p>
            <a:r>
              <a:rPr lang="en-US" dirty="0" smtClean="0"/>
              <a:t>Dual camera support</a:t>
            </a:r>
          </a:p>
          <a:p>
            <a:r>
              <a:rPr lang="en-US" dirty="0" smtClean="0"/>
              <a:t>Near field communication (NFC) support (android.nfc)</a:t>
            </a:r>
          </a:p>
          <a:p>
            <a:r>
              <a:rPr lang="en-US" dirty="0" smtClean="0"/>
              <a:t>Internet telephony with full SIP support (android.sip)</a:t>
            </a:r>
          </a:p>
          <a:p>
            <a:r>
              <a:rPr lang="en-US" dirty="0" smtClean="0"/>
              <a:t>New media formats (VP8), audio mixing effects (</a:t>
            </a:r>
            <a:r>
              <a:rPr lang="en-US" dirty="0" err="1" smtClean="0"/>
              <a:t>android.audio.mediafx</a:t>
            </a:r>
            <a:r>
              <a:rPr lang="en-US" dirty="0" smtClean="0"/>
              <a:t>)</a:t>
            </a:r>
          </a:p>
          <a:p>
            <a:r>
              <a:rPr lang="en-US" dirty="0" smtClean="0"/>
              <a:t>Open core support is completely replaced by </a:t>
            </a:r>
            <a:r>
              <a:rPr lang="en-US" dirty="0" err="1" smtClean="0"/>
              <a:t>Stagefright</a:t>
            </a:r>
            <a:r>
              <a:rPr lang="en-US" dirty="0" smtClean="0"/>
              <a:t>, AAC encoding and AMR-WB encoding</a:t>
            </a:r>
          </a:p>
          <a:p>
            <a:r>
              <a:rPr lang="en-US" dirty="0" smtClean="0"/>
              <a:t>Further JIT optimizations to DVM</a:t>
            </a:r>
          </a:p>
          <a:p>
            <a:r>
              <a:rPr lang="en-US" dirty="0" smtClean="0"/>
              <a:t>Updated Linux kernel 2.6.35</a:t>
            </a:r>
          </a:p>
          <a:p>
            <a:r>
              <a:rPr lang="en-US" dirty="0" err="1" smtClean="0"/>
              <a:t>BlueZ</a:t>
            </a:r>
            <a:r>
              <a:rPr lang="en-US" dirty="0" smtClean="0"/>
              <a:t> bug fixes</a:t>
            </a:r>
            <a:endParaRPr lang="en-US" dirty="0"/>
          </a:p>
        </p:txBody>
      </p:sp>
      <p:sp>
        <p:nvSpPr>
          <p:cNvPr id="3" name="Title 2"/>
          <p:cNvSpPr>
            <a:spLocks noGrp="1"/>
          </p:cNvSpPr>
          <p:nvPr>
            <p:ph type="title"/>
          </p:nvPr>
        </p:nvSpPr>
        <p:spPr/>
        <p:txBody>
          <a:bodyPr/>
          <a:lstStyle/>
          <a:p>
            <a:r>
              <a:rPr lang="en-US" dirty="0" smtClean="0"/>
              <a:t>What is new in Android 2.3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SDK Overview</a:t>
            </a:r>
            <a:endParaRPr lang="en-US" dirty="0"/>
          </a:p>
        </p:txBody>
      </p:sp>
      <p:sp>
        <p:nvSpPr>
          <p:cNvPr id="3" name="Subtitle 2"/>
          <p:cNvSpPr>
            <a:spLocks noGrp="1"/>
          </p:cNvSpPr>
          <p:nvPr>
            <p:ph type="subTitle" idx="1"/>
          </p:nvPr>
        </p:nvSpPr>
        <p:spPr/>
        <p:txBody>
          <a:bodyPr/>
          <a:lstStyle/>
          <a:p>
            <a:r>
              <a:rPr lang="en-US" dirty="0" smtClean="0"/>
              <a:t>Gururaj Parvati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305800" cy="1066800"/>
          </a:xfrm>
        </p:spPr>
        <p:txBody>
          <a:bodyPr/>
          <a:lstStyle/>
          <a:p>
            <a:r>
              <a:rPr lang="en-US" sz="1600" dirty="0" smtClean="0"/>
              <a:t>API by Android is similar to the J2ME JSR239 (Java Specification request) OpenGL ES </a:t>
            </a:r>
            <a:r>
              <a:rPr lang="en-US" sz="1600" dirty="0" err="1" smtClean="0"/>
              <a:t>APISupport</a:t>
            </a:r>
            <a:r>
              <a:rPr lang="en-US" sz="1600" dirty="0" smtClean="0"/>
              <a:t> for Open GL ES 1.0,1.1 and 2.0</a:t>
            </a:r>
          </a:p>
          <a:p>
            <a:r>
              <a:rPr lang="en-US" sz="1600" dirty="0" smtClean="0"/>
              <a:t>Normal path uses Java GL interface and GL JNI</a:t>
            </a:r>
          </a:p>
          <a:p>
            <a:r>
              <a:rPr lang="en-US" sz="1600" dirty="0" smtClean="0"/>
              <a:t>Custom apps sometime avoid GL JNI path</a:t>
            </a:r>
            <a:endParaRPr lang="en-US" sz="1600" dirty="0"/>
          </a:p>
        </p:txBody>
      </p:sp>
      <p:sp>
        <p:nvSpPr>
          <p:cNvPr id="3" name="Title 2"/>
          <p:cNvSpPr>
            <a:spLocks noGrp="1"/>
          </p:cNvSpPr>
          <p:nvPr>
            <p:ph type="title"/>
          </p:nvPr>
        </p:nvSpPr>
        <p:spPr/>
        <p:txBody>
          <a:bodyPr/>
          <a:lstStyle/>
          <a:p>
            <a:r>
              <a:rPr lang="en-US" dirty="0" smtClean="0"/>
              <a:t>Graphics : OpenGL 2D and 3D</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4953000" y="2133600"/>
            <a:ext cx="3303129" cy="43434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990600" y="2039712"/>
            <a:ext cx="3352800" cy="4408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Telephony and RIL</a:t>
            </a:r>
            <a:endParaRPr lang="en-US" dirty="0"/>
          </a:p>
        </p:txBody>
      </p:sp>
      <p:pic>
        <p:nvPicPr>
          <p:cNvPr id="39939" name="Picture 3"/>
          <p:cNvPicPr>
            <a:picLocks noChangeAspect="1" noChangeArrowheads="1"/>
          </p:cNvPicPr>
          <p:nvPr/>
        </p:nvPicPr>
        <p:blipFill>
          <a:blip r:embed="rId2" cstate="print"/>
          <a:srcRect/>
          <a:stretch>
            <a:fillRect/>
          </a:stretch>
        </p:blipFill>
        <p:spPr bwMode="auto">
          <a:xfrm>
            <a:off x="1400175" y="685800"/>
            <a:ext cx="634365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Solicited notifications</a:t>
            </a:r>
            <a:endParaRPr lang="en-US" dirty="0"/>
          </a:p>
        </p:txBody>
      </p:sp>
      <p:pic>
        <p:nvPicPr>
          <p:cNvPr id="40963" name="Picture 3"/>
          <p:cNvPicPr>
            <a:picLocks noChangeAspect="1" noChangeArrowheads="1"/>
          </p:cNvPicPr>
          <p:nvPr/>
        </p:nvPicPr>
        <p:blipFill>
          <a:blip r:embed="rId2" cstate="print"/>
          <a:srcRect/>
          <a:stretch>
            <a:fillRect/>
          </a:stretch>
        </p:blipFill>
        <p:spPr bwMode="auto">
          <a:xfrm>
            <a:off x="1076325" y="1271588"/>
            <a:ext cx="6991350"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Unsolicited notifications</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1057275" y="1543050"/>
            <a:ext cx="702945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Battery</a:t>
            </a:r>
          </a:p>
          <a:p>
            <a:r>
              <a:rPr lang="en-US" dirty="0" smtClean="0"/>
              <a:t>Notifications, Intents,</a:t>
            </a:r>
          </a:p>
          <a:p>
            <a:r>
              <a:rPr lang="en-US" dirty="0" err="1" smtClean="0"/>
              <a:t>Wifi</a:t>
            </a:r>
            <a:r>
              <a:rPr lang="en-US" dirty="0" smtClean="0"/>
              <a:t> </a:t>
            </a:r>
          </a:p>
          <a:p>
            <a:r>
              <a:rPr lang="en-US" dirty="0" smtClean="0"/>
              <a:t>Location </a:t>
            </a:r>
          </a:p>
          <a:p>
            <a:r>
              <a:rPr lang="en-US" dirty="0" smtClean="0"/>
              <a:t>Etc </a:t>
            </a:r>
            <a:r>
              <a:rPr lang="en-US" dirty="0" err="1" smtClean="0"/>
              <a:t>etc</a:t>
            </a:r>
            <a:r>
              <a:rPr lang="en-US" dirty="0" smtClean="0"/>
              <a:t>..</a:t>
            </a:r>
            <a:endParaRPr lang="en-US" dirty="0"/>
          </a:p>
        </p:txBody>
      </p:sp>
      <p:sp>
        <p:nvSpPr>
          <p:cNvPr id="3" name="Title 2"/>
          <p:cNvSpPr>
            <a:spLocks noGrp="1"/>
          </p:cNvSpPr>
          <p:nvPr>
            <p:ph type="title"/>
          </p:nvPr>
        </p:nvSpPr>
        <p:spPr/>
        <p:txBody>
          <a:bodyPr/>
          <a:lstStyle/>
          <a:p>
            <a:r>
              <a:rPr lang="en-US" dirty="0" smtClean="0"/>
              <a:t>Many more SDK features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http://sites.google.com/site/io/</a:t>
            </a:r>
            <a:r>
              <a:rPr lang="en-US" dirty="0" smtClean="0"/>
              <a:t> </a:t>
            </a:r>
          </a:p>
          <a:p>
            <a:r>
              <a:rPr lang="en-US" i="1" dirty="0" smtClean="0">
                <a:hlinkClick r:id="rId3"/>
              </a:rPr>
              <a:t>http://www.</a:t>
            </a:r>
            <a:r>
              <a:rPr lang="en-US" b="1" i="1" dirty="0" smtClean="0">
                <a:hlinkClick r:id="rId3"/>
              </a:rPr>
              <a:t>google</a:t>
            </a:r>
            <a:r>
              <a:rPr lang="en-US" i="1" dirty="0" smtClean="0">
                <a:hlinkClick r:id="rId3"/>
              </a:rPr>
              <a:t>.com/events/</a:t>
            </a:r>
            <a:r>
              <a:rPr lang="en-US" b="1" i="1" dirty="0" smtClean="0">
                <a:hlinkClick r:id="rId3"/>
              </a:rPr>
              <a:t>io</a:t>
            </a:r>
            <a:r>
              <a:rPr lang="en-US" i="1" dirty="0" smtClean="0">
                <a:hlinkClick r:id="rId3"/>
              </a:rPr>
              <a:t>/2010/</a:t>
            </a:r>
            <a:r>
              <a:rPr lang="en-US" dirty="0" smtClean="0"/>
              <a:t> </a:t>
            </a:r>
          </a:p>
          <a:p>
            <a:r>
              <a:rPr lang="en-US" i="1" dirty="0" smtClean="0">
                <a:hlinkClick r:id="rId4"/>
              </a:rPr>
              <a:t>www.</a:t>
            </a:r>
            <a:r>
              <a:rPr lang="en-US" b="1" i="1" dirty="0" smtClean="0">
                <a:hlinkClick r:id="rId4"/>
              </a:rPr>
              <a:t>google</a:t>
            </a:r>
            <a:r>
              <a:rPr lang="en-US" i="1" dirty="0" smtClean="0">
                <a:hlinkClick r:id="rId4"/>
              </a:rPr>
              <a:t>.com/events/</a:t>
            </a:r>
            <a:r>
              <a:rPr lang="en-US" b="1" i="1" dirty="0" smtClean="0">
                <a:hlinkClick r:id="rId4"/>
              </a:rPr>
              <a:t>io</a:t>
            </a:r>
            <a:r>
              <a:rPr lang="en-US" i="1" dirty="0" smtClean="0">
                <a:hlinkClick r:id="rId4"/>
              </a:rPr>
              <a:t>/</a:t>
            </a:r>
            <a:r>
              <a:rPr lang="en-US" b="1" i="1" dirty="0" smtClean="0">
                <a:hlinkClick r:id="rId4"/>
              </a:rPr>
              <a:t>2009</a:t>
            </a:r>
            <a:r>
              <a:rPr lang="en-US" i="1" dirty="0" smtClean="0">
                <a:hlinkClick r:id="rId4"/>
              </a:rPr>
              <a:t>/sessions.html</a:t>
            </a:r>
            <a:r>
              <a:rPr lang="en-US" i="1" dirty="0" smtClean="0"/>
              <a:t> </a:t>
            </a:r>
          </a:p>
          <a:p>
            <a:r>
              <a:rPr lang="en-US" dirty="0" smtClean="0">
                <a:hlinkClick r:id="rId5"/>
              </a:rPr>
              <a:t>http://developer.android.com/sdk/index.html</a:t>
            </a:r>
            <a:r>
              <a:rPr lang="en-US" dirty="0" smtClean="0"/>
              <a:t> </a:t>
            </a:r>
          </a:p>
          <a:p>
            <a:r>
              <a:rPr lang="en-US" dirty="0" smtClean="0">
                <a:hlinkClick r:id="rId6"/>
              </a:rPr>
              <a:t>http://code.google.com/android/</a:t>
            </a:r>
            <a:r>
              <a:rPr lang="en-US" dirty="0" smtClean="0"/>
              <a:t> </a:t>
            </a:r>
          </a:p>
          <a:p>
            <a:endParaRPr lang="en-US" dirty="0" smtClean="0"/>
          </a:p>
          <a:p>
            <a:endParaRPr lang="en-US" dirty="0"/>
          </a:p>
        </p:txBody>
      </p:sp>
      <p:sp>
        <p:nvSpPr>
          <p:cNvPr id="3" name="Title 2"/>
          <p:cNvSpPr>
            <a:spLocks noGrp="1"/>
          </p:cNvSpPr>
          <p:nvPr>
            <p:ph type="title"/>
          </p:nvPr>
        </p:nvSpPr>
        <p:spPr/>
        <p:txBody>
          <a:bodyPr/>
          <a:lstStyle/>
          <a:p>
            <a:r>
              <a:rPr lang="en-US" dirty="0" smtClean="0"/>
              <a:t>Good references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5-Point Star 3"/>
          <p:cNvSpPr/>
          <p:nvPr/>
        </p:nvSpPr>
        <p:spPr>
          <a:xfrm>
            <a:off x="838200" y="46482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657600" y="19050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638800" y="9906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057400" y="19050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010400" y="3657600"/>
            <a:ext cx="1295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2" descr="C:\Documents and Settings\m1004173\Local Settings\Temporary Internet Files\Content.IE5\GOQ2L50T\MC900431560[1].png"/>
          <p:cNvPicPr>
            <a:picLocks noChangeAspect="1" noChangeArrowheads="1"/>
          </p:cNvPicPr>
          <p:nvPr/>
        </p:nvPicPr>
        <p:blipFill>
          <a:blip r:embed="rId2" cstate="print"/>
          <a:srcRect/>
          <a:stretch>
            <a:fillRect/>
          </a:stretch>
        </p:blipFill>
        <p:spPr bwMode="auto">
          <a:xfrm>
            <a:off x="3124200" y="2819400"/>
            <a:ext cx="2286000" cy="2286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Gururaj_parvati@mindtree.com</a:t>
            </a:r>
            <a:endParaRPr lang="en-US" dirty="0"/>
          </a:p>
        </p:txBody>
      </p:sp>
      <p:sp>
        <p:nvSpPr>
          <p:cNvPr id="3" name="Title 2"/>
          <p:cNvSpPr>
            <a:spLocks noGrp="1"/>
          </p:cNvSpPr>
          <p:nvPr>
            <p:ph type="title"/>
          </p:nvPr>
        </p:nvSpPr>
        <p:spPr/>
        <p:txBody>
          <a:bodyPr/>
          <a:lstStyle/>
          <a:p>
            <a:r>
              <a:rPr lang="en-US" dirty="0" smtClean="0"/>
              <a:t>My contact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Android Architecture overview</a:t>
            </a:r>
          </a:p>
          <a:p>
            <a:r>
              <a:rPr lang="en-US" dirty="0" smtClean="0"/>
              <a:t>Android SDK What is there?</a:t>
            </a:r>
          </a:p>
          <a:p>
            <a:pPr lvl="1"/>
            <a:r>
              <a:rPr lang="en-US" dirty="0" smtClean="0"/>
              <a:t>Android C2DM</a:t>
            </a:r>
          </a:p>
          <a:p>
            <a:pPr lvl="1"/>
            <a:r>
              <a:rPr lang="en-US" dirty="0" smtClean="0"/>
              <a:t>Android Media Framework</a:t>
            </a:r>
          </a:p>
          <a:p>
            <a:pPr lvl="1"/>
            <a:r>
              <a:rPr lang="en-US" dirty="0" smtClean="0"/>
              <a:t>Bluetooth</a:t>
            </a:r>
          </a:p>
          <a:p>
            <a:pPr lvl="1"/>
            <a:r>
              <a:rPr lang="en-US" dirty="0" smtClean="0"/>
              <a:t>Android 2.3 Enhancements</a:t>
            </a:r>
          </a:p>
          <a:p>
            <a:pPr lvl="1"/>
            <a:r>
              <a:rPr lang="en-US" dirty="0" smtClean="0"/>
              <a:t>Graphics 2D/3D </a:t>
            </a:r>
          </a:p>
          <a:p>
            <a:pPr lvl="1"/>
            <a:r>
              <a:rPr lang="en-US" dirty="0" smtClean="0"/>
              <a:t>Telephony</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Agenda</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5638800" y="1295400"/>
            <a:ext cx="23812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eaLnBrk="1" hangingPunct="1"/>
            <a:r>
              <a:rPr lang="en-US" dirty="0" smtClean="0"/>
              <a:t>One picture we have all seen zillion times</a:t>
            </a:r>
          </a:p>
        </p:txBody>
      </p:sp>
      <p:sp>
        <p:nvSpPr>
          <p:cNvPr id="4" name="Content Placeholder 3"/>
          <p:cNvSpPr>
            <a:spLocks noGrp="1"/>
          </p:cNvSpPr>
          <p:nvPr>
            <p:ph idx="1"/>
          </p:nvPr>
        </p:nvSpPr>
        <p:spPr/>
        <p:txBody>
          <a:bodyPr/>
          <a:lstStyle/>
          <a:p>
            <a:endParaRPr lang="en-US"/>
          </a:p>
        </p:txBody>
      </p:sp>
      <p:pic>
        <p:nvPicPr>
          <p:cNvPr id="16385" name="Picture 1"/>
          <p:cNvPicPr>
            <a:picLocks noChangeAspect="1" noChangeArrowheads="1"/>
          </p:cNvPicPr>
          <p:nvPr/>
        </p:nvPicPr>
        <p:blipFill>
          <a:blip r:embed="rId2" cstate="print"/>
          <a:srcRect/>
          <a:stretch>
            <a:fillRect/>
          </a:stretch>
        </p:blipFill>
        <p:spPr bwMode="auto">
          <a:xfrm>
            <a:off x="283077" y="950666"/>
            <a:ext cx="8556123" cy="55263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dirty="0" smtClean="0"/>
              <a:t>Bottoms-up - Cheers</a:t>
            </a:r>
          </a:p>
        </p:txBody>
      </p:sp>
      <p:graphicFrame>
        <p:nvGraphicFramePr>
          <p:cNvPr id="1026" name="Object 2"/>
          <p:cNvGraphicFramePr>
            <a:graphicFrameLocks noChangeAspect="1"/>
          </p:cNvGraphicFramePr>
          <p:nvPr>
            <p:ph idx="1"/>
          </p:nvPr>
        </p:nvGraphicFramePr>
        <p:xfrm>
          <a:off x="533400" y="4953000"/>
          <a:ext cx="8229600" cy="1143000"/>
        </p:xfrm>
        <a:graphic>
          <a:graphicData uri="http://schemas.openxmlformats.org/presentationml/2006/ole">
            <p:oleObj spid="_x0000_s1026" name="Bitmap Image" r:id="rId3" imgW="9666667" imgH="1343212" progId="PBrush">
              <p:embed/>
            </p:oleObj>
          </a:graphicData>
        </a:graphic>
      </p:graphicFrame>
      <p:sp>
        <p:nvSpPr>
          <p:cNvPr id="1028" name="Rectangle 7"/>
          <p:cNvSpPr>
            <a:spLocks noChangeArrowheads="1"/>
          </p:cNvSpPr>
          <p:nvPr/>
        </p:nvSpPr>
        <p:spPr bwMode="auto">
          <a:xfrm>
            <a:off x="457200" y="1143000"/>
            <a:ext cx="8229600" cy="3429000"/>
          </a:xfrm>
          <a:prstGeom prst="rect">
            <a:avLst/>
          </a:prstGeom>
          <a:noFill/>
          <a:ln w="9525">
            <a:noFill/>
            <a:miter lim="800000"/>
            <a:headEnd/>
            <a:tailEnd/>
          </a:ln>
        </p:spPr>
        <p:txBody>
          <a:bodyPr/>
          <a:lstStyle/>
          <a:p>
            <a:pPr marL="342900" indent="-342900">
              <a:spcBef>
                <a:spcPct val="20000"/>
              </a:spcBef>
              <a:buFontTx/>
              <a:buChar char="•"/>
            </a:pPr>
            <a:r>
              <a:rPr lang="en-US" sz="2800" dirty="0" smtClean="0"/>
              <a:t>No native windowing system</a:t>
            </a:r>
          </a:p>
          <a:p>
            <a:pPr marL="342900" indent="-342900">
              <a:spcBef>
                <a:spcPct val="20000"/>
              </a:spcBef>
              <a:buFontTx/>
              <a:buChar char="•"/>
            </a:pPr>
            <a:r>
              <a:rPr lang="en-US" sz="2800" dirty="0" smtClean="0"/>
              <a:t>No </a:t>
            </a:r>
            <a:r>
              <a:rPr lang="en-US" sz="2800" dirty="0" err="1" smtClean="0"/>
              <a:t>glibc</a:t>
            </a:r>
            <a:r>
              <a:rPr lang="en-US" sz="2800" dirty="0" smtClean="0"/>
              <a:t> support instead bionic </a:t>
            </a:r>
            <a:r>
              <a:rPr lang="en-US" sz="2800" dirty="0" err="1" smtClean="0"/>
              <a:t>libc</a:t>
            </a:r>
            <a:r>
              <a:rPr lang="en-US" sz="2800" dirty="0" smtClean="0"/>
              <a:t> with BSD license</a:t>
            </a:r>
            <a:endParaRPr lang="en-US" sz="2800" dirty="0"/>
          </a:p>
          <a:p>
            <a:pPr marL="342900" indent="-342900">
              <a:spcBef>
                <a:spcPct val="20000"/>
              </a:spcBef>
              <a:buFontTx/>
              <a:buChar char="•"/>
            </a:pPr>
            <a:r>
              <a:rPr lang="en-US" sz="2800" dirty="0" smtClean="0"/>
              <a:t>Linux Device </a:t>
            </a:r>
            <a:r>
              <a:rPr lang="en-US" sz="2800" dirty="0"/>
              <a:t>drivers</a:t>
            </a:r>
          </a:p>
          <a:p>
            <a:pPr marL="342900" indent="-342900">
              <a:spcBef>
                <a:spcPct val="20000"/>
              </a:spcBef>
              <a:buFontTx/>
              <a:buChar char="•"/>
            </a:pPr>
            <a:r>
              <a:rPr lang="en-US" sz="2800" dirty="0" smtClean="0"/>
              <a:t>Android shared memory (</a:t>
            </a:r>
            <a:r>
              <a:rPr lang="en-US" sz="2800" dirty="0" err="1" smtClean="0"/>
              <a:t>Ashmem</a:t>
            </a:r>
            <a:r>
              <a:rPr lang="en-US" sz="2800" dirty="0" smtClean="0"/>
              <a:t>)</a:t>
            </a:r>
          </a:p>
          <a:p>
            <a:pPr marL="342900" indent="-342900">
              <a:spcBef>
                <a:spcPct val="20000"/>
              </a:spcBef>
              <a:buFontTx/>
              <a:buChar char="•"/>
            </a:pPr>
            <a:r>
              <a:rPr lang="en-US" sz="2800" dirty="0" smtClean="0"/>
              <a:t>Binder IPC driver</a:t>
            </a:r>
          </a:p>
          <a:p>
            <a:pPr marL="342900" indent="-342900">
              <a:spcBef>
                <a:spcPct val="20000"/>
              </a:spcBef>
              <a:buFontTx/>
              <a:buChar char="•"/>
            </a:pPr>
            <a:r>
              <a:rPr lang="en-US" sz="2800" dirty="0" smtClean="0"/>
              <a:t>New Power management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linds(horizontal)">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Oval Callout 3"/>
          <p:cNvSpPr/>
          <p:nvPr/>
        </p:nvSpPr>
        <p:spPr>
          <a:xfrm>
            <a:off x="381000" y="2438400"/>
            <a:ext cx="4419600" cy="3581400"/>
          </a:xfrm>
          <a:prstGeom prst="wedgeEllipseCallout">
            <a:avLst>
              <a:gd name="adj1" fmla="val -32432"/>
              <a:gd name="adj2" fmla="val 31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You have developed a great APP!  Cool.</a:t>
            </a:r>
          </a:p>
          <a:p>
            <a:pPr algn="ctr"/>
            <a:r>
              <a:rPr lang="en-US" sz="2800" dirty="0" smtClean="0"/>
              <a:t>When do you think users will un install your application?</a:t>
            </a:r>
            <a:endParaRPr lang="en-US" sz="2800" dirty="0"/>
          </a:p>
        </p:txBody>
      </p:sp>
      <p:sp>
        <p:nvSpPr>
          <p:cNvPr id="5" name="Oval Callout 4"/>
          <p:cNvSpPr/>
          <p:nvPr/>
        </p:nvSpPr>
        <p:spPr>
          <a:xfrm>
            <a:off x="4953000" y="914400"/>
            <a:ext cx="3429000" cy="1752600"/>
          </a:xfrm>
          <a:prstGeom prst="wedgeEllipseCallout">
            <a:avLst>
              <a:gd name="adj1" fmla="val -71537"/>
              <a:gd name="adj2" fmla="val 74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If you are not a good Citizen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management</a:t>
            </a:r>
            <a:endParaRPr lang="en-US" dirty="0"/>
          </a:p>
        </p:txBody>
      </p:sp>
      <p:pic>
        <p:nvPicPr>
          <p:cNvPr id="43010" name="Picture 2"/>
          <p:cNvPicPr>
            <a:picLocks noGrp="1" noChangeAspect="1" noChangeArrowheads="1"/>
          </p:cNvPicPr>
          <p:nvPr>
            <p:ph idx="1"/>
          </p:nvPr>
        </p:nvPicPr>
        <p:blipFill>
          <a:blip r:embed="rId2" cstate="print"/>
          <a:srcRect/>
          <a:stretch>
            <a:fillRect/>
          </a:stretch>
        </p:blipFill>
        <p:spPr bwMode="auto">
          <a:xfrm>
            <a:off x="230530" y="1524000"/>
            <a:ext cx="8626959" cy="4648200"/>
          </a:xfrm>
          <a:prstGeom prst="rect">
            <a:avLst/>
          </a:prstGeom>
          <a:noFill/>
          <a:ln w="9525">
            <a:noFill/>
            <a:miter lim="800000"/>
            <a:headEnd/>
            <a:tailEnd/>
          </a:ln>
        </p:spPr>
      </p:pic>
      <p:sp>
        <p:nvSpPr>
          <p:cNvPr id="5" name="TextBox 4"/>
          <p:cNvSpPr txBox="1"/>
          <p:nvPr/>
        </p:nvSpPr>
        <p:spPr>
          <a:xfrm>
            <a:off x="1524000" y="2209800"/>
            <a:ext cx="4572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7" name="TextBox 6"/>
          <p:cNvSpPr txBox="1"/>
          <p:nvPr/>
        </p:nvSpPr>
        <p:spPr>
          <a:xfrm>
            <a:off x="4419600" y="2590800"/>
            <a:ext cx="3810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8" name="TextBox 7"/>
          <p:cNvSpPr txBox="1"/>
          <p:nvPr/>
        </p:nvSpPr>
        <p:spPr>
          <a:xfrm>
            <a:off x="1600200" y="3124200"/>
            <a:ext cx="381000" cy="369332"/>
          </a:xfrm>
          <a:prstGeom prst="rect">
            <a:avLst/>
          </a:prstGeom>
          <a:noFill/>
        </p:spPr>
        <p:txBody>
          <a:bodyPr wrap="square" rtlCol="0">
            <a:spAutoFit/>
          </a:bodyPr>
          <a:lstStyle/>
          <a:p>
            <a:r>
              <a:rPr lang="en-US" dirty="0">
                <a:solidFill>
                  <a:schemeClr val="bg1"/>
                </a:solidFill>
              </a:rPr>
              <a:t>3</a:t>
            </a:r>
          </a:p>
        </p:txBody>
      </p:sp>
      <p:sp>
        <p:nvSpPr>
          <p:cNvPr id="9" name="TextBox 8"/>
          <p:cNvSpPr txBox="1"/>
          <p:nvPr/>
        </p:nvSpPr>
        <p:spPr>
          <a:xfrm>
            <a:off x="7543800" y="3364468"/>
            <a:ext cx="381000" cy="369332"/>
          </a:xfrm>
          <a:prstGeom prst="rect">
            <a:avLst/>
          </a:prstGeom>
          <a:noFill/>
        </p:spPr>
        <p:txBody>
          <a:bodyPr wrap="square" rtlCol="0">
            <a:spAutoFit/>
          </a:bodyPr>
          <a:lstStyle/>
          <a:p>
            <a:r>
              <a:rPr lang="en-US" dirty="0">
                <a:solidFill>
                  <a:schemeClr val="bg1"/>
                </a:solidFill>
              </a:rPr>
              <a:t>4</a:t>
            </a:r>
          </a:p>
        </p:txBody>
      </p:sp>
      <p:sp>
        <p:nvSpPr>
          <p:cNvPr id="10" name="TextBox 9"/>
          <p:cNvSpPr txBox="1"/>
          <p:nvPr/>
        </p:nvSpPr>
        <p:spPr>
          <a:xfrm>
            <a:off x="1828800" y="4191000"/>
            <a:ext cx="3810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11" name="TextBox 10"/>
          <p:cNvSpPr txBox="1"/>
          <p:nvPr/>
        </p:nvSpPr>
        <p:spPr>
          <a:xfrm>
            <a:off x="4419600" y="4736068"/>
            <a:ext cx="3810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12" name="TextBox 11"/>
          <p:cNvSpPr txBox="1"/>
          <p:nvPr/>
        </p:nvSpPr>
        <p:spPr>
          <a:xfrm>
            <a:off x="7543800" y="5181600"/>
            <a:ext cx="381000"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n-US" smtClean="0"/>
              <a:t>Libraries</a:t>
            </a:r>
          </a:p>
        </p:txBody>
      </p:sp>
      <p:graphicFrame>
        <p:nvGraphicFramePr>
          <p:cNvPr id="2050" name="Object 2"/>
          <p:cNvGraphicFramePr>
            <a:graphicFrameLocks noChangeAspect="1"/>
          </p:cNvGraphicFramePr>
          <p:nvPr>
            <p:ph idx="1"/>
          </p:nvPr>
        </p:nvGraphicFramePr>
        <p:xfrm>
          <a:off x="122238" y="4648200"/>
          <a:ext cx="5897562" cy="1819275"/>
        </p:xfrm>
        <a:graphic>
          <a:graphicData uri="http://schemas.openxmlformats.org/presentationml/2006/ole">
            <p:oleObj spid="_x0000_s2050" name="Bitmap Image" r:id="rId4" imgW="5896798" imgH="1819529" progId="PBrush">
              <p:embed/>
            </p:oleObj>
          </a:graphicData>
        </a:graphic>
      </p:graphicFrame>
      <p:sp>
        <p:nvSpPr>
          <p:cNvPr id="2052" name="Rectangle 7"/>
          <p:cNvSpPr>
            <a:spLocks noChangeArrowheads="1"/>
          </p:cNvSpPr>
          <p:nvPr/>
        </p:nvSpPr>
        <p:spPr bwMode="auto">
          <a:xfrm>
            <a:off x="228600" y="990600"/>
            <a:ext cx="8229600" cy="2971800"/>
          </a:xfrm>
          <a:prstGeom prst="rect">
            <a:avLst/>
          </a:prstGeom>
          <a:noFill/>
          <a:ln w="9525">
            <a:noFill/>
            <a:miter lim="800000"/>
            <a:headEnd/>
            <a:tailEnd/>
          </a:ln>
        </p:spPr>
        <p:txBody>
          <a:bodyPr/>
          <a:lstStyle/>
          <a:p>
            <a:pPr marL="342900" indent="-342900">
              <a:spcBef>
                <a:spcPct val="20000"/>
              </a:spcBef>
              <a:buFontTx/>
              <a:buChar char="•"/>
            </a:pPr>
            <a:r>
              <a:rPr lang="en-US" sz="2800" dirty="0" smtClean="0"/>
              <a:t>Bionic </a:t>
            </a:r>
            <a:r>
              <a:rPr lang="en-US" sz="2800" dirty="0" err="1" smtClean="0"/>
              <a:t>libc</a:t>
            </a:r>
            <a:r>
              <a:rPr lang="en-US" sz="2800" dirty="0" smtClean="0"/>
              <a:t>. BSD license. </a:t>
            </a:r>
          </a:p>
          <a:p>
            <a:pPr marL="342900" indent="-342900">
              <a:spcBef>
                <a:spcPct val="20000"/>
              </a:spcBef>
              <a:buFontTx/>
              <a:buChar char="•"/>
            </a:pPr>
            <a:r>
              <a:rPr lang="en-US" sz="2800" dirty="0" smtClean="0"/>
              <a:t>Web kit support with Ajax, DOM, CSS and Java script support</a:t>
            </a:r>
            <a:endParaRPr lang="en-US" sz="2800" dirty="0"/>
          </a:p>
          <a:p>
            <a:pPr marL="342900" indent="-342900">
              <a:spcBef>
                <a:spcPct val="20000"/>
              </a:spcBef>
              <a:buFontTx/>
              <a:buChar char="•"/>
            </a:pPr>
            <a:r>
              <a:rPr lang="en-US" sz="2800" dirty="0"/>
              <a:t>Interface through Java</a:t>
            </a:r>
          </a:p>
          <a:p>
            <a:pPr marL="342900" indent="-342900">
              <a:spcBef>
                <a:spcPct val="20000"/>
              </a:spcBef>
              <a:buFontTx/>
              <a:buChar char="•"/>
            </a:pPr>
            <a:r>
              <a:rPr lang="en-US" sz="2800" dirty="0"/>
              <a:t>Surface manager – Handling UI Windows</a:t>
            </a:r>
          </a:p>
          <a:p>
            <a:pPr marL="342900" indent="-342900">
              <a:spcBef>
                <a:spcPct val="20000"/>
              </a:spcBef>
              <a:buFontTx/>
              <a:buChar char="•"/>
            </a:pPr>
            <a:r>
              <a:rPr lang="en-US" sz="2800" dirty="0"/>
              <a:t>2D and 3D graphics</a:t>
            </a:r>
          </a:p>
          <a:p>
            <a:pPr marL="342900" indent="-342900">
              <a:spcBef>
                <a:spcPct val="20000"/>
              </a:spcBef>
              <a:buFontTx/>
              <a:buChar char="•"/>
            </a:pPr>
            <a:r>
              <a:rPr lang="en-US" sz="2800" dirty="0"/>
              <a:t>Media </a:t>
            </a:r>
            <a:r>
              <a:rPr lang="en-US" sz="2800" dirty="0" err="1"/>
              <a:t>codecs</a:t>
            </a:r>
            <a:r>
              <a:rPr lang="en-US" sz="2800" dirty="0"/>
              <a:t>, </a:t>
            </a:r>
            <a:r>
              <a:rPr lang="en-US" sz="2800" dirty="0" err="1"/>
              <a:t>SQLite</a:t>
            </a:r>
            <a:r>
              <a:rPr lang="en-US" sz="2800" dirty="0"/>
              <a:t>, Browser engine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ndTreeCorportate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MindTreeCorportate2010</Template>
  <TotalTime>6526</TotalTime>
  <Words>869</Words>
  <Application>Microsoft Office PowerPoint</Application>
  <PresentationFormat>On-screen Show (4:3)</PresentationFormat>
  <Paragraphs>222</Paragraphs>
  <Slides>38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MindTreeCorportate2010</vt:lpstr>
      <vt:lpstr>Bitmap Image</vt:lpstr>
      <vt:lpstr>Slide 1</vt:lpstr>
      <vt:lpstr>Slide 2</vt:lpstr>
      <vt:lpstr>Android SDK Overview</vt:lpstr>
      <vt:lpstr>Agenda</vt:lpstr>
      <vt:lpstr>One picture we have all seen zillion times</vt:lpstr>
      <vt:lpstr>Bottoms-up - Cheers</vt:lpstr>
      <vt:lpstr>Slide 7</vt:lpstr>
      <vt:lpstr>Power management</vt:lpstr>
      <vt:lpstr>Libraries</vt:lpstr>
      <vt:lpstr>Android Runtime</vt:lpstr>
      <vt:lpstr>Application Framework</vt:lpstr>
      <vt:lpstr>Applications</vt:lpstr>
      <vt:lpstr>So what are my options?</vt:lpstr>
      <vt:lpstr>Android SDK components</vt:lpstr>
      <vt:lpstr>Slide 15</vt:lpstr>
      <vt:lpstr>Android Cloud to Device Messaging Framework </vt:lpstr>
      <vt:lpstr>Enabling C2DM</vt:lpstr>
      <vt:lpstr>Sending a message</vt:lpstr>
      <vt:lpstr>Receiving a message</vt:lpstr>
      <vt:lpstr>In a nutshell</vt:lpstr>
      <vt:lpstr>Advantages</vt:lpstr>
      <vt:lpstr>Slide 22</vt:lpstr>
      <vt:lpstr>Media Frame work </vt:lpstr>
      <vt:lpstr>How does all apps put the images on to the screen?</vt:lpstr>
      <vt:lpstr>Audio Flinger</vt:lpstr>
      <vt:lpstr>Example of Video Tele Conference</vt:lpstr>
      <vt:lpstr>Bluetooth Support in SDK: Example of HID extension </vt:lpstr>
      <vt:lpstr>Use case</vt:lpstr>
      <vt:lpstr>What is new in Android 2.3</vt:lpstr>
      <vt:lpstr>Graphics : OpenGL 2D and 3D</vt:lpstr>
      <vt:lpstr>Telephony and RIL</vt:lpstr>
      <vt:lpstr>Solicited notifications</vt:lpstr>
      <vt:lpstr>Unsolicited notifications</vt:lpstr>
      <vt:lpstr>Many more SDK features </vt:lpstr>
      <vt:lpstr>Good references</vt:lpstr>
      <vt:lpstr>Questions</vt:lpstr>
      <vt:lpstr>My contact</vt:lpstr>
      <vt:lpstr>Slide 38</vt:lpstr>
    </vt:vector>
  </TitlesOfParts>
  <Company>Mindtree.Ltd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SDK Overview</dc:title>
  <dc:creator>m1004173</dc:creator>
  <cp:lastModifiedBy>DIGI</cp:lastModifiedBy>
  <cp:revision>23</cp:revision>
  <dcterms:created xsi:type="dcterms:W3CDTF">2011-01-17T05:27:28Z</dcterms:created>
  <dcterms:modified xsi:type="dcterms:W3CDTF">2011-01-22T07:45:37Z</dcterms:modified>
</cp:coreProperties>
</file>